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sldIdLst>
    <p:sldId id="256" r:id="rId2"/>
    <p:sldId id="257" r:id="rId3"/>
    <p:sldId id="270" r:id="rId4"/>
    <p:sldId id="263" r:id="rId5"/>
    <p:sldId id="264" r:id="rId6"/>
    <p:sldId id="260" r:id="rId7"/>
    <p:sldId id="267" r:id="rId8"/>
    <p:sldId id="258" r:id="rId9"/>
    <p:sldId id="266" r:id="rId10"/>
    <p:sldId id="273" r:id="rId11"/>
    <p:sldId id="279" r:id="rId12"/>
    <p:sldId id="265" r:id="rId13"/>
    <p:sldId id="261" r:id="rId14"/>
    <p:sldId id="276" r:id="rId15"/>
    <p:sldId id="278" r:id="rId16"/>
    <p:sldId id="326" r:id="rId17"/>
    <p:sldId id="269" r:id="rId18"/>
    <p:sldId id="268" r:id="rId19"/>
    <p:sldId id="281" r:id="rId20"/>
    <p:sldId id="280" r:id="rId21"/>
    <p:sldId id="284" r:id="rId22"/>
    <p:sldId id="277" r:id="rId23"/>
    <p:sldId id="285" r:id="rId24"/>
    <p:sldId id="259" r:id="rId25"/>
    <p:sldId id="286" r:id="rId26"/>
    <p:sldId id="327" r:id="rId27"/>
    <p:sldId id="287" r:id="rId28"/>
    <p:sldId id="288" r:id="rId29"/>
    <p:sldId id="289" r:id="rId30"/>
    <p:sldId id="290" r:id="rId31"/>
    <p:sldId id="345"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43" r:id="rId47"/>
    <p:sldId id="344" r:id="rId48"/>
    <p:sldId id="291" r:id="rId49"/>
    <p:sldId id="292" r:id="rId50"/>
    <p:sldId id="293" r:id="rId51"/>
    <p:sldId id="294" r:id="rId52"/>
    <p:sldId id="295" r:id="rId53"/>
    <p:sldId id="296" r:id="rId54"/>
    <p:sldId id="262" r:id="rId55"/>
    <p:sldId id="297" r:id="rId56"/>
    <p:sldId id="298" r:id="rId57"/>
    <p:sldId id="299" r:id="rId58"/>
    <p:sldId id="300" r:id="rId59"/>
    <p:sldId id="301" r:id="rId60"/>
    <p:sldId id="302" r:id="rId61"/>
    <p:sldId id="303" r:id="rId62"/>
    <p:sldId id="304" r:id="rId63"/>
    <p:sldId id="271" r:id="rId64"/>
    <p:sldId id="272" r:id="rId65"/>
    <p:sldId id="305" r:id="rId66"/>
    <p:sldId id="306" r:id="rId67"/>
    <p:sldId id="275" r:id="rId68"/>
    <p:sldId id="307" r:id="rId69"/>
    <p:sldId id="308" r:id="rId70"/>
    <p:sldId id="309" r:id="rId71"/>
    <p:sldId id="346" r:id="rId72"/>
    <p:sldId id="347" r:id="rId73"/>
    <p:sldId id="348" r:id="rId74"/>
    <p:sldId id="349" r:id="rId75"/>
    <p:sldId id="350" r:id="rId76"/>
    <p:sldId id="351" r:id="rId77"/>
    <p:sldId id="352" r:id="rId78"/>
    <p:sldId id="353" r:id="rId79"/>
    <p:sldId id="328"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208A25-EFF1-41E9-B4E7-CD5B53054BEE}" v="49" dt="2021-06-06T08:19:43.294"/>
    <p1510:client id="{D8CCA710-3E81-473D-9D49-70B7AD86B2C1}" v="13" dt="2021-06-09T05:50:18.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4660"/>
  </p:normalViewPr>
  <p:slideViewPr>
    <p:cSldViewPr snapToGrid="0">
      <p:cViewPr varScale="1">
        <p:scale>
          <a:sx n="86" d="100"/>
          <a:sy n="86" d="100"/>
        </p:scale>
        <p:origin x="787"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65C93-574B-433C-A516-BC42ACC1B916}" type="datetime1">
              <a:rPr kumimoji="0" lang="en-US" sz="1100" b="0" i="0" u="none" strike="noStrike" kern="1200" cap="all" spc="130" normalizeH="0" baseline="0" noProof="0" smtClean="0">
                <a:ln>
                  <a:noFill/>
                </a:ln>
                <a:solidFill>
                  <a:srgbClr val="44546A"/>
                </a:solidFill>
                <a:effectLst/>
                <a:uLnTx/>
                <a:uFillTx/>
                <a:latin typeface="Sakkal Majalla"/>
                <a:ea typeface="+mn-ea"/>
                <a:cs typeface="Sakkal Majalla" panose="02000000000000000000" pitchFamily="2" charset="-78"/>
              </a:rPr>
              <a:pPr marL="0" marR="0" lvl="0" indent="0" algn="r" defTabSz="457200" rtl="0" eaLnBrk="1" fontAlgn="auto" latinLnBrk="0" hangingPunct="1">
                <a:lnSpc>
                  <a:spcPct val="100000"/>
                </a:lnSpc>
                <a:spcBef>
                  <a:spcPts val="0"/>
                </a:spcBef>
                <a:spcAft>
                  <a:spcPts val="0"/>
                </a:spcAft>
                <a:buClrTx/>
                <a:buSzTx/>
                <a:buFontTx/>
                <a:buNone/>
                <a:tabLst/>
                <a:defRPr/>
              </a:pPr>
              <a:t>6/8/2021</a:t>
            </a:fld>
            <a:endParaRPr kumimoji="0" lang="en-US" sz="1100" b="0" i="0" u="none" strike="noStrike" kern="1200" cap="all" spc="130" normalizeH="0" baseline="0" noProof="0">
              <a:ln>
                <a:noFill/>
              </a:ln>
              <a:solidFill>
                <a:srgbClr val="44546A"/>
              </a:solidFill>
              <a:effectLst/>
              <a:uLnTx/>
              <a:uFillTx/>
              <a:latin typeface="Sakkal Majalla"/>
              <a:ea typeface="+mn-ea"/>
              <a:cs typeface="Sakkal Majalla" panose="02000000000000000000" pitchFamily="2" charset="-78"/>
            </a:endParaRPr>
          </a:p>
        </p:txBody>
      </p:sp>
      <p:sp>
        <p:nvSpPr>
          <p:cNvPr id="5" name="Footer Placeholder 4"/>
          <p:cNvSpPr>
            <a:spLocks noGrp="1"/>
          </p:cNvSpPr>
          <p:nvPr>
            <p:ph type="ftr" sz="quarter" idx="11"/>
          </p:nvPr>
        </p:nvSpPr>
        <p:spPr>
          <a:xfrm>
            <a:off x="1876424" y="5410201"/>
            <a:ext cx="5124886"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all" spc="130" normalizeH="0" baseline="0" noProof="0" dirty="0">
              <a:ln>
                <a:noFill/>
              </a:ln>
              <a:solidFill>
                <a:srgbClr val="44546A"/>
              </a:solidFill>
              <a:effectLst/>
              <a:uLnTx/>
              <a:uFillTx/>
              <a:latin typeface="Sakkal Majalla"/>
              <a:ea typeface="+mn-ea"/>
              <a:cs typeface="Sakkal Majalla" panose="02000000000000000000" pitchFamily="2" charset="-78"/>
            </a:endParaRPr>
          </a:p>
        </p:txBody>
      </p:sp>
      <p:sp>
        <p:nvSpPr>
          <p:cNvPr id="6" name="Slide Number Placeholder 5"/>
          <p:cNvSpPr>
            <a:spLocks noGrp="1"/>
          </p:cNvSpPr>
          <p:nvPr>
            <p:ph type="sldNum" sz="quarter" idx="12"/>
          </p:nvPr>
        </p:nvSpPr>
        <p:spPr>
          <a:xfrm>
            <a:off x="9896911" y="5410199"/>
            <a:ext cx="771089"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FDF98CC-160E-494C-8C3C-8CDC5FA257DE}" type="slidenum">
              <a:rPr kumimoji="0" lang="en-US" sz="1600" b="0" i="0" u="none" strike="noStrike" kern="1200" cap="all" spc="130" normalizeH="0" baseline="0" noProof="0" smtClean="0">
                <a:ln>
                  <a:noFill/>
                </a:ln>
                <a:solidFill>
                  <a:srgbClr val="44546A"/>
                </a:solidFill>
                <a:effectLst/>
                <a:uLnTx/>
                <a:uFillTx/>
                <a:latin typeface="Sakkal Majalla"/>
                <a:ea typeface="+mn-ea"/>
                <a:cs typeface="Sakkal Majalla" panose="02000000000000000000" pitchFamily="2" charset="-78"/>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all" spc="130" normalizeH="0" baseline="0" noProof="0">
              <a:ln>
                <a:noFill/>
              </a:ln>
              <a:solidFill>
                <a:srgbClr val="44546A"/>
              </a:solidFill>
              <a:effectLst/>
              <a:uLnTx/>
              <a:uFillTx/>
              <a:latin typeface="Sakkal Majalla"/>
              <a:ea typeface="+mn-ea"/>
              <a:cs typeface="Sakkal Majalla" panose="02000000000000000000" pitchFamily="2" charset="-78"/>
            </a:endParaRPr>
          </a:p>
        </p:txBody>
      </p:sp>
    </p:spTree>
    <p:extLst>
      <p:ext uri="{BB962C8B-B14F-4D97-AF65-F5344CB8AC3E}">
        <p14:creationId xmlns:p14="http://schemas.microsoft.com/office/powerpoint/2010/main" val="2935983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69DBF-9520-400C-A70B-D0357F911F10}" type="datetime1">
              <a:rPr lang="en-US" smtClean="0"/>
              <a:t>6/8/2021</a:t>
            </a:fld>
            <a:endParaRPr lang="en-US" dirty="0"/>
          </a:p>
        </p:txBody>
      </p:sp>
      <p:sp>
        <p:nvSpPr>
          <p:cNvPr id="6" name="Footer Placeholder 5"/>
          <p:cNvSpPr>
            <a:spLocks noGrp="1"/>
          </p:cNvSpPr>
          <p:nvPr>
            <p:ph type="ftr" sz="quarter" idx="11"/>
          </p:nvPr>
        </p:nvSpPr>
        <p:spPr/>
        <p:txBody>
          <a:bodyPr/>
          <a:lstStyle/>
          <a:p>
            <a:pPr algn="ct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493941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69DBF-9520-400C-A70B-D0357F911F10}" type="datetime1">
              <a:rPr lang="en-US" smtClean="0"/>
              <a:t>6/8/2021</a:t>
            </a:fld>
            <a:endParaRPr lang="en-US" dirty="0"/>
          </a:p>
        </p:txBody>
      </p:sp>
      <p:sp>
        <p:nvSpPr>
          <p:cNvPr id="6" name="Footer Placeholder 5"/>
          <p:cNvSpPr>
            <a:spLocks noGrp="1"/>
          </p:cNvSpPr>
          <p:nvPr>
            <p:ph type="ftr" sz="quarter" idx="11"/>
          </p:nvPr>
        </p:nvSpPr>
        <p:spPr/>
        <p:txBody>
          <a:bodyPr/>
          <a:lstStyle/>
          <a:p>
            <a:pPr algn="ct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6279714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69DBF-9520-400C-A70B-D0357F911F10}" type="datetime1">
              <a:rPr lang="en-US" smtClean="0"/>
              <a:t>6/8/2021</a:t>
            </a:fld>
            <a:endParaRPr lang="en-US" dirty="0"/>
          </a:p>
        </p:txBody>
      </p:sp>
      <p:sp>
        <p:nvSpPr>
          <p:cNvPr id="6" name="Footer Placeholder 5"/>
          <p:cNvSpPr>
            <a:spLocks noGrp="1"/>
          </p:cNvSpPr>
          <p:nvPr>
            <p:ph type="ftr" sz="quarter" idx="11"/>
          </p:nvPr>
        </p:nvSpPr>
        <p:spPr/>
        <p:txBody>
          <a:bodyPr/>
          <a:lstStyle/>
          <a:p>
            <a:pPr algn="ct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6880526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69DBF-9520-400C-A70B-D0357F911F10}" type="datetime1">
              <a:rPr lang="en-US" smtClean="0"/>
              <a:t>6/8/2021</a:t>
            </a:fld>
            <a:endParaRPr lang="en-US" dirty="0"/>
          </a:p>
        </p:txBody>
      </p:sp>
      <p:sp>
        <p:nvSpPr>
          <p:cNvPr id="6" name="Footer Placeholder 5"/>
          <p:cNvSpPr>
            <a:spLocks noGrp="1"/>
          </p:cNvSpPr>
          <p:nvPr>
            <p:ph type="ftr" sz="quarter" idx="11"/>
          </p:nvPr>
        </p:nvSpPr>
        <p:spPr/>
        <p:txBody>
          <a:bodyPr/>
          <a:lstStyle/>
          <a:p>
            <a:pPr algn="ct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26846126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A469DBF-9520-400C-A70B-D0357F911F10}" type="datetime1">
              <a:rPr lang="en-US" smtClean="0"/>
              <a:t>6/8/2021</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2469261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A469DBF-9520-400C-A70B-D0357F911F10}" type="datetime1">
              <a:rPr lang="en-US" smtClean="0"/>
              <a:t>6/8/2021</a:t>
            </a:fld>
            <a:endParaRPr lang="en-US" dirty="0"/>
          </a:p>
        </p:txBody>
      </p:sp>
      <p:sp>
        <p:nvSpPr>
          <p:cNvPr id="4" name="Footer Placeholder 3"/>
          <p:cNvSpPr>
            <a:spLocks noGrp="1"/>
          </p:cNvSpPr>
          <p:nvPr>
            <p:ph type="ftr" sz="quarter" idx="11"/>
          </p:nvPr>
        </p:nvSpPr>
        <p:spPr/>
        <p:txBody>
          <a:bodyPr/>
          <a:lstStyle/>
          <a:p>
            <a:pPr algn="ctr"/>
            <a:endParaRPr lang="en-US" dirty="0"/>
          </a:p>
        </p:txBody>
      </p:sp>
      <p:sp>
        <p:nvSpPr>
          <p:cNvPr id="5" name="Slide Number Placeholder 4"/>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07753180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469DBF-9520-400C-A70B-D0357F911F10}" type="datetime1">
              <a:rPr lang="en-US" smtClean="0"/>
              <a:t>6/8/2021</a:t>
            </a:fld>
            <a:endParaRPr lang="en-US" dirty="0"/>
          </a:p>
        </p:txBody>
      </p:sp>
      <p:sp>
        <p:nvSpPr>
          <p:cNvPr id="5" name="Footer Placeholder 4"/>
          <p:cNvSpPr>
            <a:spLocks noGrp="1"/>
          </p:cNvSpPr>
          <p:nvPr>
            <p:ph type="ftr" sz="quarter" idx="11"/>
          </p:nvPr>
        </p:nvSpPr>
        <p:spPr/>
        <p:txBody>
          <a:bodyPr/>
          <a:lstStyle/>
          <a:p>
            <a:pPr algn="ctr"/>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2424202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469DBF-9520-400C-A70B-D0357F911F10}" type="datetime1">
              <a:rPr lang="en-US" smtClean="0"/>
              <a:t>6/8/2021</a:t>
            </a:fld>
            <a:endParaRPr lang="en-US" dirty="0"/>
          </a:p>
        </p:txBody>
      </p:sp>
      <p:sp>
        <p:nvSpPr>
          <p:cNvPr id="5" name="Footer Placeholder 4"/>
          <p:cNvSpPr>
            <a:spLocks noGrp="1"/>
          </p:cNvSpPr>
          <p:nvPr>
            <p:ph type="ftr" sz="quarter" idx="11"/>
          </p:nvPr>
        </p:nvSpPr>
        <p:spPr/>
        <p:txBody>
          <a:bodyPr/>
          <a:lstStyle/>
          <a:p>
            <a:pPr algn="ctr"/>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44111382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8818AD-9C58-46B1-85C6-D47312C688EE}" type="datetimeFigureOut">
              <a:rPr lang="en-IN" smtClean="0"/>
              <a:t>08-06-2021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5F6D60-AFF2-4737-A0C1-57BC1B05A3D6}"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524000" y="731520"/>
            <a:ext cx="85344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0483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525B016-0220-49FE-98B1-1841879001D1}" type="datetime1">
              <a:rPr kumimoji="0" lang="en-US" sz="1100" b="0" i="0" u="none" strike="noStrike" kern="1200" cap="all" spc="130" normalizeH="0" baseline="0" noProof="0" smtClean="0">
                <a:ln>
                  <a:noFill/>
                </a:ln>
                <a:solidFill>
                  <a:srgbClr val="44546A"/>
                </a:solidFill>
                <a:effectLst/>
                <a:uLnTx/>
                <a:uFillTx/>
                <a:latin typeface="Sakkal Majalla"/>
                <a:ea typeface="+mn-ea"/>
                <a:cs typeface="Sakkal Majalla" panose="02000000000000000000" pitchFamily="2" charset="-78"/>
              </a:rPr>
              <a:pPr marL="0" marR="0" lvl="0" indent="0" algn="r" defTabSz="457200" rtl="0" eaLnBrk="1" fontAlgn="auto" latinLnBrk="0" hangingPunct="1">
                <a:lnSpc>
                  <a:spcPct val="100000"/>
                </a:lnSpc>
                <a:spcBef>
                  <a:spcPts val="0"/>
                </a:spcBef>
                <a:spcAft>
                  <a:spcPts val="0"/>
                </a:spcAft>
                <a:buClrTx/>
                <a:buSzTx/>
                <a:buFontTx/>
                <a:buNone/>
                <a:tabLst/>
                <a:defRPr/>
              </a:pPr>
              <a:t>6/8/2021</a:t>
            </a:fld>
            <a:endParaRPr kumimoji="0" lang="en-US" sz="1100" b="0" i="0" u="none" strike="noStrike" kern="1200" cap="all" spc="130" normalizeH="0" baseline="0" noProof="0">
              <a:ln>
                <a:noFill/>
              </a:ln>
              <a:solidFill>
                <a:srgbClr val="44546A"/>
              </a:solidFill>
              <a:effectLst/>
              <a:uLnTx/>
              <a:uFillTx/>
              <a:latin typeface="Sakkal Majalla"/>
              <a:ea typeface="+mn-ea"/>
              <a:cs typeface="Sakkal Majalla" panose="02000000000000000000" pitchFamily="2" charset="-78"/>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all" spc="130" normalizeH="0" baseline="0" noProof="0">
              <a:ln>
                <a:noFill/>
              </a:ln>
              <a:solidFill>
                <a:srgbClr val="44546A"/>
              </a:solidFill>
              <a:effectLst/>
              <a:uLnTx/>
              <a:uFillTx/>
              <a:latin typeface="Sakkal Majalla"/>
              <a:ea typeface="+mn-ea"/>
              <a:cs typeface="Sakkal Majalla" panose="02000000000000000000" pitchFamily="2" charset="-78"/>
            </a:endParaRPr>
          </a:p>
        </p:txBody>
      </p:sp>
      <p:sp>
        <p:nvSpPr>
          <p:cNvPr id="6" name="Slide Number Placeholder 5"/>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FDF98CC-160E-494C-8C3C-8CDC5FA257DE}" type="slidenum">
              <a:rPr kumimoji="0" lang="en-US" sz="1600" b="0" i="0" u="none" strike="noStrike" kern="1200" cap="all" spc="130" normalizeH="0" baseline="0" noProof="0" smtClean="0">
                <a:ln>
                  <a:noFill/>
                </a:ln>
                <a:solidFill>
                  <a:srgbClr val="44546A"/>
                </a:solidFill>
                <a:effectLst/>
                <a:uLnTx/>
                <a:uFillTx/>
                <a:latin typeface="Sakkal Majalla"/>
                <a:ea typeface="+mn-ea"/>
                <a:cs typeface="Sakkal Majalla" panose="02000000000000000000" pitchFamily="2" charset="-78"/>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all" spc="130" normalizeH="0" baseline="0" noProof="0">
              <a:ln>
                <a:noFill/>
              </a:ln>
              <a:solidFill>
                <a:srgbClr val="44546A"/>
              </a:solidFill>
              <a:effectLst/>
              <a:uLnTx/>
              <a:uFillTx/>
              <a:latin typeface="Sakkal Majalla"/>
              <a:ea typeface="+mn-ea"/>
              <a:cs typeface="Sakkal Majalla" panose="02000000000000000000" pitchFamily="2" charset="-78"/>
            </a:endParaRPr>
          </a:p>
        </p:txBody>
      </p:sp>
    </p:spTree>
    <p:extLst>
      <p:ext uri="{BB962C8B-B14F-4D97-AF65-F5344CB8AC3E}">
        <p14:creationId xmlns:p14="http://schemas.microsoft.com/office/powerpoint/2010/main" val="1330409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469DBF-9520-400C-A70B-D0357F911F10}" type="datetime1">
              <a:rPr lang="en-US" smtClean="0"/>
              <a:t>6/8/2021</a:t>
            </a:fld>
            <a:endParaRPr lang="en-US" dirty="0"/>
          </a:p>
        </p:txBody>
      </p:sp>
      <p:sp>
        <p:nvSpPr>
          <p:cNvPr id="5" name="Footer Placeholder 4"/>
          <p:cNvSpPr>
            <a:spLocks noGrp="1"/>
          </p:cNvSpPr>
          <p:nvPr>
            <p:ph type="ftr" sz="quarter" idx="11"/>
          </p:nvPr>
        </p:nvSpPr>
        <p:spPr/>
        <p:txBody>
          <a:bodyPr/>
          <a:lstStyle/>
          <a:p>
            <a:pPr algn="ctr"/>
            <a:endParaRPr lang="en-US" dirty="0"/>
          </a:p>
        </p:txBody>
      </p:sp>
      <p:sp>
        <p:nvSpPr>
          <p:cNvPr id="6" name="Slide Number Placeholder 5"/>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36492161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469DBF-9520-400C-A70B-D0357F911F10}" type="datetime1">
              <a:rPr lang="en-US" smtClean="0"/>
              <a:t>6/8/2021</a:t>
            </a:fld>
            <a:endParaRPr lang="en-US" dirty="0"/>
          </a:p>
        </p:txBody>
      </p:sp>
      <p:sp>
        <p:nvSpPr>
          <p:cNvPr id="6" name="Footer Placeholder 5"/>
          <p:cNvSpPr>
            <a:spLocks noGrp="1"/>
          </p:cNvSpPr>
          <p:nvPr>
            <p:ph type="ftr" sz="quarter" idx="11"/>
          </p:nvPr>
        </p:nvSpPr>
        <p:spPr/>
        <p:txBody>
          <a:bodyPr/>
          <a:lstStyle/>
          <a:p>
            <a:pPr algn="ct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115376542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7284E9-0B07-440A-9A83-0CE3D255D27C}" type="datetimeFigureOut">
              <a:rPr lang="en-US" smtClean="0"/>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8264B-E67A-4DAE-A84B-C82C93C2403A}" type="slidenum">
              <a:rPr lang="en-US" smtClean="0"/>
              <a:t>‹#›</a:t>
            </a:fld>
            <a:endParaRPr lang="en-US"/>
          </a:p>
        </p:txBody>
      </p:sp>
    </p:spTree>
    <p:extLst>
      <p:ext uri="{BB962C8B-B14F-4D97-AF65-F5344CB8AC3E}">
        <p14:creationId xmlns:p14="http://schemas.microsoft.com/office/powerpoint/2010/main" val="1045588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AF61AA-5A98-4049-A93E-477E5505141A}" type="datetimeFigureOut">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9883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AF61AA-5A98-4049-A93E-477E5505141A}" type="datetimeFigureOut">
              <a:rPr lang="en-US" smtClean="0"/>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17075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469DBF-9520-400C-A70B-D0357F911F10}" type="datetime1">
              <a:rPr lang="en-US" smtClean="0"/>
              <a:t>6/8/2021</a:t>
            </a:fld>
            <a:endParaRPr lang="en-US" dirty="0"/>
          </a:p>
        </p:txBody>
      </p:sp>
      <p:sp>
        <p:nvSpPr>
          <p:cNvPr id="6" name="Footer Placeholder 5"/>
          <p:cNvSpPr>
            <a:spLocks noGrp="1"/>
          </p:cNvSpPr>
          <p:nvPr>
            <p:ph type="ftr" sz="quarter" idx="11"/>
          </p:nvPr>
        </p:nvSpPr>
        <p:spPr/>
        <p:txBody>
          <a:bodyPr/>
          <a:lstStyle/>
          <a:p>
            <a:pPr algn="ctr"/>
            <a:endParaRPr lang="en-US" dirty="0"/>
          </a:p>
        </p:txBody>
      </p:sp>
      <p:sp>
        <p:nvSpPr>
          <p:cNvPr id="7" name="Slide Number Placeholder 6"/>
          <p:cNvSpPr>
            <a:spLocks noGrp="1"/>
          </p:cNvSpPr>
          <p:nvPr>
            <p:ph type="sldNum" sz="quarter" idx="12"/>
          </p:nvPr>
        </p:nvSpPr>
        <p:spPr/>
        <p:txBody>
          <a:body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9359162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AF61AA-5A98-4049-A93E-477E5505141A}"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17997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A469DBF-9520-400C-A70B-D0357F911F10}" type="datetime1">
              <a:rPr lang="en-US" smtClean="0"/>
              <a:t>6/8/2021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algn="ct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508899060"/>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tmp"/><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tmp"/><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mp"/><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wmf"/></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1D2E-1E07-472A-9FCB-56DDBC39B4AD}"/>
              </a:ext>
            </a:extLst>
          </p:cNvPr>
          <p:cNvSpPr>
            <a:spLocks noGrp="1"/>
          </p:cNvSpPr>
          <p:nvPr>
            <p:ph type="ctrTitle"/>
          </p:nvPr>
        </p:nvSpPr>
        <p:spPr>
          <a:xfrm>
            <a:off x="887766" y="1938381"/>
            <a:ext cx="11037904" cy="2155055"/>
          </a:xfrm>
        </p:spPr>
        <p:txBody>
          <a:bodyPr>
            <a:noAutofit/>
          </a:bodyPr>
          <a:lstStyle/>
          <a:p>
            <a:pPr algn="ctr"/>
            <a:r>
              <a:rPr lang="en-IN" sz="7200" dirty="0">
                <a:latin typeface="Bahnschrift SemiBold SemiConden" panose="020B0502040204020203" pitchFamily="34" charset="0"/>
              </a:rPr>
              <a:t>IMAGE COMPRESSION USING MATLAB</a:t>
            </a:r>
            <a:endParaRPr lang="en-US" sz="7200" dirty="0">
              <a:latin typeface="Bahnschrift SemiBold SemiConden" panose="020B0502040204020203" pitchFamily="34" charset="0"/>
            </a:endParaRPr>
          </a:p>
        </p:txBody>
      </p:sp>
      <p:sp>
        <p:nvSpPr>
          <p:cNvPr id="3" name="Subtitle 2">
            <a:extLst>
              <a:ext uri="{FF2B5EF4-FFF2-40B4-BE49-F238E27FC236}">
                <a16:creationId xmlns:a16="http://schemas.microsoft.com/office/drawing/2014/main" id="{5EE4ECA0-ECBE-4CB6-886B-EA7AB666FE21}"/>
              </a:ext>
            </a:extLst>
          </p:cNvPr>
          <p:cNvSpPr>
            <a:spLocks noGrp="1"/>
          </p:cNvSpPr>
          <p:nvPr>
            <p:ph type="subTitle" idx="1"/>
          </p:nvPr>
        </p:nvSpPr>
        <p:spPr>
          <a:xfrm>
            <a:off x="8750424" y="4448916"/>
            <a:ext cx="3314330" cy="2155054"/>
          </a:xfrm>
        </p:spPr>
        <p:txBody>
          <a:bodyPr>
            <a:normAutofit fontScale="92500" lnSpcReduction="20000"/>
          </a:bodyPr>
          <a:lstStyle/>
          <a:p>
            <a:pPr>
              <a:spcBef>
                <a:spcPts val="600"/>
              </a:spcBef>
            </a:pPr>
            <a:r>
              <a:rPr lang="en-IN" sz="1600" b="1" dirty="0" err="1">
                <a:solidFill>
                  <a:schemeClr val="tx1">
                    <a:lumMod val="95000"/>
                  </a:schemeClr>
                </a:solidFill>
                <a:latin typeface="Trebuchet MS" panose="020B0603020202020204" pitchFamily="34" charset="0"/>
                <a:cs typeface="Arial" panose="020B0604020202020204" pitchFamily="34" charset="0"/>
              </a:rPr>
              <a:t>Geetansh</a:t>
            </a:r>
            <a:r>
              <a:rPr lang="en-IN" sz="1600" b="1" dirty="0">
                <a:solidFill>
                  <a:schemeClr val="tx1">
                    <a:lumMod val="95000"/>
                  </a:schemeClr>
                </a:solidFill>
                <a:latin typeface="Trebuchet MS" panose="020B0603020202020204" pitchFamily="34" charset="0"/>
                <a:cs typeface="Arial" panose="020B0604020202020204" pitchFamily="34" charset="0"/>
              </a:rPr>
              <a:t> Garg : 19105005</a:t>
            </a:r>
          </a:p>
          <a:p>
            <a:pPr>
              <a:spcBef>
                <a:spcPts val="600"/>
              </a:spcBef>
            </a:pPr>
            <a:r>
              <a:rPr lang="en-IN" sz="1600" b="1" dirty="0">
                <a:solidFill>
                  <a:schemeClr val="tx1">
                    <a:lumMod val="95000"/>
                  </a:schemeClr>
                </a:solidFill>
                <a:latin typeface="Trebuchet MS" panose="020B0603020202020204" pitchFamily="34" charset="0"/>
                <a:cs typeface="Arial" panose="020B0604020202020204" pitchFamily="34" charset="0"/>
              </a:rPr>
              <a:t>Celina : 19105040</a:t>
            </a:r>
          </a:p>
          <a:p>
            <a:pPr>
              <a:spcBef>
                <a:spcPts val="600"/>
              </a:spcBef>
            </a:pPr>
            <a:r>
              <a:rPr lang="en-IN" sz="1600" b="1" dirty="0">
                <a:solidFill>
                  <a:schemeClr val="tx1">
                    <a:lumMod val="95000"/>
                  </a:schemeClr>
                </a:solidFill>
                <a:latin typeface="Trebuchet MS" panose="020B0603020202020204" pitchFamily="34" charset="0"/>
                <a:cs typeface="Arial" panose="020B0604020202020204" pitchFamily="34" charset="0"/>
              </a:rPr>
              <a:t>Akhil : 19105042</a:t>
            </a:r>
          </a:p>
          <a:p>
            <a:pPr>
              <a:spcBef>
                <a:spcPts val="600"/>
              </a:spcBef>
            </a:pPr>
            <a:r>
              <a:rPr lang="en-IN" sz="1600" b="1" dirty="0">
                <a:solidFill>
                  <a:schemeClr val="tx1">
                    <a:lumMod val="95000"/>
                  </a:schemeClr>
                </a:solidFill>
                <a:latin typeface="Trebuchet MS" panose="020B0603020202020204" pitchFamily="34" charset="0"/>
                <a:cs typeface="Arial" panose="020B0604020202020204" pitchFamily="34" charset="0"/>
              </a:rPr>
              <a:t>Rohan Sonthwal: 19105045</a:t>
            </a:r>
          </a:p>
          <a:p>
            <a:pPr>
              <a:spcBef>
                <a:spcPts val="600"/>
              </a:spcBef>
            </a:pPr>
            <a:r>
              <a:rPr lang="en-IN" sz="1600" b="1" dirty="0">
                <a:solidFill>
                  <a:schemeClr val="tx1">
                    <a:lumMod val="95000"/>
                  </a:schemeClr>
                </a:solidFill>
                <a:latin typeface="Trebuchet MS" panose="020B0603020202020204" pitchFamily="34" charset="0"/>
                <a:cs typeface="Arial" panose="020B0604020202020204" pitchFamily="34" charset="0"/>
              </a:rPr>
              <a:t>Prasant Kumar : 19105050</a:t>
            </a:r>
          </a:p>
          <a:p>
            <a:pPr>
              <a:spcBef>
                <a:spcPts val="600"/>
              </a:spcBef>
            </a:pPr>
            <a:r>
              <a:rPr lang="en-IN" sz="1600" b="1" dirty="0">
                <a:solidFill>
                  <a:schemeClr val="tx1">
                    <a:lumMod val="95000"/>
                  </a:schemeClr>
                </a:solidFill>
                <a:latin typeface="Trebuchet MS" panose="020B0603020202020204" pitchFamily="34" charset="0"/>
                <a:cs typeface="Arial" panose="020B0604020202020204" pitchFamily="34" charset="0"/>
              </a:rPr>
              <a:t>Rahul </a:t>
            </a:r>
            <a:r>
              <a:rPr lang="en-IN" sz="1600" b="1" dirty="0" err="1">
                <a:solidFill>
                  <a:schemeClr val="tx1">
                    <a:lumMod val="95000"/>
                  </a:schemeClr>
                </a:solidFill>
                <a:latin typeface="Trebuchet MS" panose="020B0603020202020204" pitchFamily="34" charset="0"/>
                <a:cs typeface="Arial" panose="020B0604020202020204" pitchFamily="34" charset="0"/>
              </a:rPr>
              <a:t>Tikoo</a:t>
            </a:r>
            <a:r>
              <a:rPr lang="en-IN" sz="1600" b="1" dirty="0">
                <a:solidFill>
                  <a:schemeClr val="tx1">
                    <a:lumMod val="95000"/>
                  </a:schemeClr>
                </a:solidFill>
                <a:latin typeface="Trebuchet MS" panose="020B0603020202020204" pitchFamily="34" charset="0"/>
                <a:cs typeface="Arial" panose="020B0604020202020204" pitchFamily="34" charset="0"/>
              </a:rPr>
              <a:t> : 19105052</a:t>
            </a:r>
          </a:p>
          <a:p>
            <a:pPr>
              <a:spcBef>
                <a:spcPts val="600"/>
              </a:spcBef>
            </a:pPr>
            <a:r>
              <a:rPr lang="en-IN" sz="1600" b="1" dirty="0">
                <a:solidFill>
                  <a:schemeClr val="tx1">
                    <a:lumMod val="95000"/>
                  </a:schemeClr>
                </a:solidFill>
                <a:latin typeface="Trebuchet MS" panose="020B0603020202020204" pitchFamily="34" charset="0"/>
                <a:cs typeface="Arial" panose="020B0604020202020204" pitchFamily="34" charset="0"/>
              </a:rPr>
              <a:t>Shubham </a:t>
            </a:r>
            <a:r>
              <a:rPr lang="en-IN" sz="1600" b="1" dirty="0" err="1">
                <a:solidFill>
                  <a:schemeClr val="tx1">
                    <a:lumMod val="95000"/>
                  </a:schemeClr>
                </a:solidFill>
                <a:latin typeface="Trebuchet MS" panose="020B0603020202020204" pitchFamily="34" charset="0"/>
                <a:cs typeface="Arial" panose="020B0604020202020204" pitchFamily="34" charset="0"/>
              </a:rPr>
              <a:t>Pokhriyal</a:t>
            </a:r>
            <a:r>
              <a:rPr lang="en-IN" sz="1600" b="1" dirty="0">
                <a:solidFill>
                  <a:schemeClr val="tx1">
                    <a:lumMod val="95000"/>
                  </a:schemeClr>
                </a:solidFill>
                <a:latin typeface="Trebuchet MS" panose="020B0603020202020204" pitchFamily="34" charset="0"/>
                <a:cs typeface="Arial" panose="020B0604020202020204" pitchFamily="34" charset="0"/>
              </a:rPr>
              <a:t> : 19105056</a:t>
            </a:r>
            <a:endParaRPr lang="en-US" sz="1600" dirty="0">
              <a:solidFill>
                <a:schemeClr val="tx1">
                  <a:lumMod val="95000"/>
                </a:schemeClr>
              </a:solidFill>
            </a:endParaRPr>
          </a:p>
        </p:txBody>
      </p:sp>
    </p:spTree>
    <p:extLst>
      <p:ext uri="{BB962C8B-B14F-4D97-AF65-F5344CB8AC3E}">
        <p14:creationId xmlns:p14="http://schemas.microsoft.com/office/powerpoint/2010/main" val="387045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8D52-4FC9-4524-AB94-A7C2B8B41321}"/>
              </a:ext>
            </a:extLst>
          </p:cNvPr>
          <p:cNvSpPr>
            <a:spLocks noGrp="1"/>
          </p:cNvSpPr>
          <p:nvPr>
            <p:ph type="title"/>
          </p:nvPr>
        </p:nvSpPr>
        <p:spPr>
          <a:xfrm>
            <a:off x="1063752" y="172022"/>
            <a:ext cx="10058400" cy="572643"/>
          </a:xfrm>
        </p:spPr>
        <p:txBody>
          <a:bodyPr>
            <a:noAutofit/>
          </a:bodyPr>
          <a:lstStyle/>
          <a:p>
            <a:pPr algn="ctr"/>
            <a:r>
              <a:rPr lang="en-US" sz="4800" dirty="0">
                <a:latin typeface="Bahnschrift SemiBold SemiConden" panose="020B0502040204020203" pitchFamily="34" charset="0"/>
              </a:rPr>
              <a:t>Types of image</a:t>
            </a:r>
          </a:p>
        </p:txBody>
      </p:sp>
      <p:sp>
        <p:nvSpPr>
          <p:cNvPr id="3" name="Text Placeholder 2">
            <a:extLst>
              <a:ext uri="{FF2B5EF4-FFF2-40B4-BE49-F238E27FC236}">
                <a16:creationId xmlns:a16="http://schemas.microsoft.com/office/drawing/2014/main" id="{E67D3E9E-0C83-426C-AB1B-CB3AF2FCDA2D}"/>
              </a:ext>
            </a:extLst>
          </p:cNvPr>
          <p:cNvSpPr>
            <a:spLocks noGrp="1"/>
          </p:cNvSpPr>
          <p:nvPr>
            <p:ph type="body" idx="1"/>
          </p:nvPr>
        </p:nvSpPr>
        <p:spPr>
          <a:xfrm>
            <a:off x="1003937" y="905363"/>
            <a:ext cx="4754880" cy="475273"/>
          </a:xfrm>
        </p:spPr>
        <p:txBody>
          <a:bodyPr>
            <a:normAutofit lnSpcReduction="10000"/>
          </a:bodyPr>
          <a:lstStyle/>
          <a:p>
            <a:pPr algn="ctr"/>
            <a:r>
              <a:rPr lang="en-US" sz="2800" b="1" i="0" dirty="0">
                <a:solidFill>
                  <a:schemeClr val="tx1"/>
                </a:solidFill>
                <a:effectLst/>
                <a:latin typeface="Lato"/>
              </a:rPr>
              <a:t>Raster</a:t>
            </a:r>
            <a:endParaRPr lang="en-US" sz="2800" b="0" i="0" dirty="0">
              <a:solidFill>
                <a:schemeClr val="tx1"/>
              </a:solidFill>
              <a:effectLst/>
              <a:latin typeface="Lato"/>
            </a:endParaRPr>
          </a:p>
        </p:txBody>
      </p:sp>
      <p:sp>
        <p:nvSpPr>
          <p:cNvPr id="4" name="Content Placeholder 3">
            <a:extLst>
              <a:ext uri="{FF2B5EF4-FFF2-40B4-BE49-F238E27FC236}">
                <a16:creationId xmlns:a16="http://schemas.microsoft.com/office/drawing/2014/main" id="{4181E9CE-DE80-44E0-A086-D4CF3B7683DB}"/>
              </a:ext>
            </a:extLst>
          </p:cNvPr>
          <p:cNvSpPr>
            <a:spLocks noGrp="1"/>
          </p:cNvSpPr>
          <p:nvPr>
            <p:ph sz="half" idx="2"/>
          </p:nvPr>
        </p:nvSpPr>
        <p:spPr>
          <a:xfrm>
            <a:off x="774857" y="1277375"/>
            <a:ext cx="5870449" cy="5519048"/>
          </a:xfrm>
        </p:spPr>
        <p:txBody>
          <a:bodyPr>
            <a:noAutofit/>
          </a:bodyPr>
          <a:lstStyle/>
          <a:p>
            <a:pPr algn="l"/>
            <a:r>
              <a:rPr lang="en-US" sz="1800" b="0" i="0" dirty="0">
                <a:solidFill>
                  <a:schemeClr val="tx1">
                    <a:lumMod val="95000"/>
                  </a:schemeClr>
                </a:solidFill>
                <a:effectLst/>
                <a:latin typeface="Lato"/>
              </a:rPr>
              <a:t>A raster image is made of a collection of dots called pixels. A 72 dpi image is made of 72 dots-per-inch (dpi) or 72 pixels (</a:t>
            </a:r>
            <a:r>
              <a:rPr lang="en-US" sz="1800" b="0" i="0" dirty="0" err="1">
                <a:solidFill>
                  <a:schemeClr val="tx1">
                    <a:lumMod val="95000"/>
                  </a:schemeClr>
                </a:solidFill>
                <a:effectLst/>
                <a:latin typeface="Lato"/>
              </a:rPr>
              <a:t>ppi</a:t>
            </a:r>
            <a:r>
              <a:rPr lang="en-US" sz="1800" b="0" i="0" dirty="0">
                <a:solidFill>
                  <a:schemeClr val="tx1">
                    <a:lumMod val="95000"/>
                  </a:schemeClr>
                </a:solidFill>
                <a:effectLst/>
                <a:latin typeface="Lato"/>
              </a:rPr>
              <a:t>) in every inch of that image.</a:t>
            </a:r>
          </a:p>
          <a:p>
            <a:pPr algn="l"/>
            <a:r>
              <a:rPr lang="en-US" sz="1800" b="0" i="0" dirty="0">
                <a:solidFill>
                  <a:schemeClr val="tx1">
                    <a:lumMod val="95000"/>
                  </a:schemeClr>
                </a:solidFill>
                <a:effectLst/>
                <a:latin typeface="Lato"/>
              </a:rPr>
              <a:t>The number of pixels that comprise a raster image is called the resolution and it is fixed. If you take a 72 dpi image and scale it up 300%, you will not increase the number of pixels or dots of that image, you will simply increase the size of each pixel or dot. The result will be an image where you can clearly see the pixels and no fine detail. This is why it is recommended to use a high dpi like 300 at size as to get a quality image.</a:t>
            </a:r>
          </a:p>
          <a:p>
            <a:pPr algn="l"/>
            <a:r>
              <a:rPr lang="en-US" sz="1800" b="0" i="0" dirty="0">
                <a:solidFill>
                  <a:schemeClr val="tx1">
                    <a:lumMod val="95000"/>
                  </a:schemeClr>
                </a:solidFill>
                <a:effectLst/>
                <a:latin typeface="Lato"/>
              </a:rPr>
              <a:t>Raster images are generally used for photography or illustrations that have been scanned, or photos from cameras and phones that work with a raster-based program like photoshop.</a:t>
            </a:r>
          </a:p>
        </p:txBody>
      </p:sp>
      <p:sp>
        <p:nvSpPr>
          <p:cNvPr id="5" name="Text Placeholder 4">
            <a:extLst>
              <a:ext uri="{FF2B5EF4-FFF2-40B4-BE49-F238E27FC236}">
                <a16:creationId xmlns:a16="http://schemas.microsoft.com/office/drawing/2014/main" id="{DEE178AC-08BE-4AA6-AE3C-62186EB6EA9F}"/>
              </a:ext>
            </a:extLst>
          </p:cNvPr>
          <p:cNvSpPr>
            <a:spLocks noGrp="1"/>
          </p:cNvSpPr>
          <p:nvPr>
            <p:ph type="body" sz="quarter" idx="3"/>
          </p:nvPr>
        </p:nvSpPr>
        <p:spPr>
          <a:xfrm>
            <a:off x="6476630" y="863679"/>
            <a:ext cx="4754880" cy="475273"/>
          </a:xfrm>
        </p:spPr>
        <p:txBody>
          <a:bodyPr>
            <a:normAutofit lnSpcReduction="10000"/>
          </a:bodyPr>
          <a:lstStyle/>
          <a:p>
            <a:pPr algn="ctr"/>
            <a:r>
              <a:rPr lang="en-US" sz="2800" b="1" i="0" dirty="0">
                <a:solidFill>
                  <a:schemeClr val="tx1"/>
                </a:solidFill>
                <a:effectLst/>
                <a:latin typeface="Lato"/>
              </a:rPr>
              <a:t>Vector</a:t>
            </a:r>
            <a:endParaRPr lang="en-US" sz="2800" b="0" i="0" dirty="0">
              <a:solidFill>
                <a:schemeClr val="tx1"/>
              </a:solidFill>
              <a:effectLst/>
              <a:latin typeface="Lato"/>
            </a:endParaRPr>
          </a:p>
        </p:txBody>
      </p:sp>
      <p:sp>
        <p:nvSpPr>
          <p:cNvPr id="6" name="Content Placeholder 5">
            <a:extLst>
              <a:ext uri="{FF2B5EF4-FFF2-40B4-BE49-F238E27FC236}">
                <a16:creationId xmlns:a16="http://schemas.microsoft.com/office/drawing/2014/main" id="{C55B755C-9C07-4E44-9182-9C06866FE592}"/>
              </a:ext>
            </a:extLst>
          </p:cNvPr>
          <p:cNvSpPr>
            <a:spLocks noGrp="1"/>
          </p:cNvSpPr>
          <p:nvPr>
            <p:ph sz="quarter" idx="4"/>
          </p:nvPr>
        </p:nvSpPr>
        <p:spPr>
          <a:xfrm>
            <a:off x="6645306" y="1293554"/>
            <a:ext cx="5029199" cy="4241673"/>
          </a:xfrm>
        </p:spPr>
        <p:txBody>
          <a:bodyPr>
            <a:normAutofit/>
          </a:bodyPr>
          <a:lstStyle/>
          <a:p>
            <a:pPr algn="l"/>
            <a:r>
              <a:rPr lang="en-US" sz="1800" b="0" i="0" dirty="0">
                <a:solidFill>
                  <a:schemeClr val="tx1"/>
                </a:solidFill>
                <a:effectLst/>
                <a:latin typeface="Lato"/>
              </a:rPr>
              <a:t>A vector image is made of paths. A path can be a line, a square or a shape. Paths are used to render typography and to create anything from simple diagrams to complex illustrations. Paths are not fixed.</a:t>
            </a:r>
          </a:p>
          <a:p>
            <a:pPr algn="l"/>
            <a:r>
              <a:rPr lang="en-US" sz="1800" b="0" i="0" dirty="0">
                <a:solidFill>
                  <a:schemeClr val="tx1"/>
                </a:solidFill>
                <a:effectLst/>
                <a:latin typeface="Lato"/>
              </a:rPr>
              <a:t>Vector images are ideal for when detail preservation is critical as in text, logos and flat illustrations.</a:t>
            </a:r>
          </a:p>
          <a:p>
            <a:pPr algn="l"/>
            <a:r>
              <a:rPr lang="en-US" sz="1800" b="0" i="0" dirty="0">
                <a:solidFill>
                  <a:schemeClr val="tx1"/>
                </a:solidFill>
                <a:effectLst/>
                <a:latin typeface="Lato"/>
              </a:rPr>
              <a:t>Vector images can be scaled to a larger size and do not lose any image quality because they are made of paths and not dots (pixels).</a:t>
            </a:r>
          </a:p>
          <a:p>
            <a:pPr marL="0" indent="0">
              <a:buNone/>
            </a:pPr>
            <a:endParaRPr lang="en-US" dirty="0">
              <a:solidFill>
                <a:schemeClr val="tx1"/>
              </a:solidFill>
            </a:endParaRPr>
          </a:p>
        </p:txBody>
      </p:sp>
    </p:spTree>
    <p:extLst>
      <p:ext uri="{BB962C8B-B14F-4D97-AF65-F5344CB8AC3E}">
        <p14:creationId xmlns:p14="http://schemas.microsoft.com/office/powerpoint/2010/main" val="2496581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FA4AF9-25D2-4DED-96C5-537E8A16344E}"/>
              </a:ext>
            </a:extLst>
          </p:cNvPr>
          <p:cNvSpPr>
            <a:spLocks noGrp="1"/>
          </p:cNvSpPr>
          <p:nvPr>
            <p:ph type="body" idx="1"/>
          </p:nvPr>
        </p:nvSpPr>
        <p:spPr>
          <a:xfrm>
            <a:off x="1135044" y="900195"/>
            <a:ext cx="4067271" cy="640080"/>
          </a:xfrm>
        </p:spPr>
        <p:txBody>
          <a:bodyPr>
            <a:normAutofit fontScale="92500"/>
          </a:bodyPr>
          <a:lstStyle/>
          <a:p>
            <a:r>
              <a:rPr lang="en-US" sz="3200" b="1" dirty="0"/>
              <a:t>Raster file formats</a:t>
            </a:r>
          </a:p>
        </p:txBody>
      </p:sp>
      <p:sp>
        <p:nvSpPr>
          <p:cNvPr id="4" name="Content Placeholder 3">
            <a:extLst>
              <a:ext uri="{FF2B5EF4-FFF2-40B4-BE49-F238E27FC236}">
                <a16:creationId xmlns:a16="http://schemas.microsoft.com/office/drawing/2014/main" id="{573DECDE-6707-4461-A9E4-62CA3A2BCDEE}"/>
              </a:ext>
            </a:extLst>
          </p:cNvPr>
          <p:cNvSpPr>
            <a:spLocks noGrp="1"/>
          </p:cNvSpPr>
          <p:nvPr>
            <p:ph sz="half" idx="2"/>
          </p:nvPr>
        </p:nvSpPr>
        <p:spPr>
          <a:xfrm>
            <a:off x="1135044" y="1962150"/>
            <a:ext cx="2806642" cy="3291840"/>
          </a:xfrm>
        </p:spPr>
        <p:txBody>
          <a:bodyPr>
            <a:normAutofit lnSpcReduction="10000"/>
          </a:bodyPr>
          <a:lstStyle/>
          <a:p>
            <a:r>
              <a:rPr lang="en-US" sz="2400" dirty="0"/>
              <a:t>JPEG</a:t>
            </a:r>
          </a:p>
          <a:p>
            <a:r>
              <a:rPr lang="en-US" sz="2400" dirty="0"/>
              <a:t>TIFF</a:t>
            </a:r>
          </a:p>
          <a:p>
            <a:r>
              <a:rPr lang="en-US" sz="2400" dirty="0"/>
              <a:t>PNG</a:t>
            </a:r>
          </a:p>
          <a:p>
            <a:r>
              <a:rPr lang="en-US" sz="2400" dirty="0"/>
              <a:t>GIF</a:t>
            </a:r>
          </a:p>
          <a:p>
            <a:r>
              <a:rPr lang="en-US" sz="2400" dirty="0"/>
              <a:t>RAW</a:t>
            </a:r>
          </a:p>
          <a:p>
            <a:r>
              <a:rPr lang="en-US" sz="2400" dirty="0"/>
              <a:t>PSD</a:t>
            </a:r>
          </a:p>
        </p:txBody>
      </p:sp>
      <p:sp>
        <p:nvSpPr>
          <p:cNvPr id="5" name="Text Placeholder 4">
            <a:extLst>
              <a:ext uri="{FF2B5EF4-FFF2-40B4-BE49-F238E27FC236}">
                <a16:creationId xmlns:a16="http://schemas.microsoft.com/office/drawing/2014/main" id="{1BB7B88E-6149-46CC-B04C-DA7A17A1BBD0}"/>
              </a:ext>
            </a:extLst>
          </p:cNvPr>
          <p:cNvSpPr>
            <a:spLocks noGrp="1"/>
          </p:cNvSpPr>
          <p:nvPr>
            <p:ph type="body" sz="quarter" idx="3"/>
          </p:nvPr>
        </p:nvSpPr>
        <p:spPr>
          <a:xfrm>
            <a:off x="6192774" y="900195"/>
            <a:ext cx="4754880" cy="640080"/>
          </a:xfrm>
        </p:spPr>
        <p:txBody>
          <a:bodyPr>
            <a:normAutofit fontScale="92500"/>
          </a:bodyPr>
          <a:lstStyle/>
          <a:p>
            <a:r>
              <a:rPr lang="en-US" sz="3200" b="1" dirty="0"/>
              <a:t>Vector file formats</a:t>
            </a:r>
          </a:p>
        </p:txBody>
      </p:sp>
      <p:sp>
        <p:nvSpPr>
          <p:cNvPr id="6" name="Content Placeholder 5">
            <a:extLst>
              <a:ext uri="{FF2B5EF4-FFF2-40B4-BE49-F238E27FC236}">
                <a16:creationId xmlns:a16="http://schemas.microsoft.com/office/drawing/2014/main" id="{BF378996-891F-4050-9C0A-EA709A001CBC}"/>
              </a:ext>
            </a:extLst>
          </p:cNvPr>
          <p:cNvSpPr>
            <a:spLocks noGrp="1"/>
          </p:cNvSpPr>
          <p:nvPr>
            <p:ph sz="quarter" idx="4"/>
          </p:nvPr>
        </p:nvSpPr>
        <p:spPr>
          <a:xfrm>
            <a:off x="6302076" y="1962150"/>
            <a:ext cx="3143765" cy="3291840"/>
          </a:xfrm>
        </p:spPr>
        <p:txBody>
          <a:bodyPr>
            <a:normAutofit lnSpcReduction="10000"/>
          </a:bodyPr>
          <a:lstStyle/>
          <a:p>
            <a:r>
              <a:rPr lang="en-US" sz="2400" dirty="0"/>
              <a:t>PDF</a:t>
            </a:r>
          </a:p>
          <a:p>
            <a:r>
              <a:rPr lang="en-US" sz="2400" dirty="0"/>
              <a:t>EPS</a:t>
            </a:r>
          </a:p>
          <a:p>
            <a:r>
              <a:rPr lang="en-US" sz="2400" dirty="0"/>
              <a:t>SVG</a:t>
            </a:r>
          </a:p>
          <a:p>
            <a:r>
              <a:rPr lang="en-US" sz="2400" dirty="0"/>
              <a:t>AI</a:t>
            </a:r>
          </a:p>
        </p:txBody>
      </p:sp>
    </p:spTree>
    <p:extLst>
      <p:ext uri="{BB962C8B-B14F-4D97-AF65-F5344CB8AC3E}">
        <p14:creationId xmlns:p14="http://schemas.microsoft.com/office/powerpoint/2010/main" val="1231709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DB2A-A88C-44B3-B20F-ACDAF15A971A}"/>
              </a:ext>
            </a:extLst>
          </p:cNvPr>
          <p:cNvSpPr>
            <a:spLocks noGrp="1"/>
          </p:cNvSpPr>
          <p:nvPr>
            <p:ph type="title"/>
          </p:nvPr>
        </p:nvSpPr>
        <p:spPr>
          <a:xfrm>
            <a:off x="1066800" y="399667"/>
            <a:ext cx="10058400" cy="1156997"/>
          </a:xfrm>
        </p:spPr>
        <p:txBody>
          <a:bodyPr>
            <a:normAutofit/>
          </a:bodyPr>
          <a:lstStyle/>
          <a:p>
            <a:pPr algn="ctr"/>
            <a:r>
              <a:rPr lang="en-US" sz="6000" b="1" dirty="0">
                <a:latin typeface="Bahnschrift SemiBold SemiConden" panose="020B0502040204020203" pitchFamily="34" charset="0"/>
              </a:rPr>
              <a:t>Representation</a:t>
            </a:r>
            <a:endParaRPr lang="en-IN" sz="6000" b="1"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A4A43D89-3EEE-4982-98F8-C85DA1E77652}"/>
              </a:ext>
            </a:extLst>
          </p:cNvPr>
          <p:cNvSpPr>
            <a:spLocks noGrp="1"/>
          </p:cNvSpPr>
          <p:nvPr>
            <p:ph idx="1"/>
          </p:nvPr>
        </p:nvSpPr>
        <p:spPr>
          <a:xfrm>
            <a:off x="843379" y="1556664"/>
            <a:ext cx="10661233" cy="5072736"/>
          </a:xfrm>
        </p:spPr>
        <p:txBody>
          <a:bodyPr>
            <a:normAutofit fontScale="92500" lnSpcReduction="10000"/>
          </a:bodyPr>
          <a:lstStyle/>
          <a:p>
            <a:r>
              <a:rPr lang="en-US" sz="2400" dirty="0">
                <a:solidFill>
                  <a:schemeClr val="tx1"/>
                </a:solidFill>
              </a:rPr>
              <a:t>There are a large number of file formats (hundreds) used to represent an image, some more common than others. Among the most popular are:</a:t>
            </a:r>
          </a:p>
          <a:p>
            <a:pPr lvl="1"/>
            <a:r>
              <a:rPr lang="en-US" sz="1800" b="1" dirty="0">
                <a:solidFill>
                  <a:schemeClr val="tx1"/>
                </a:solidFill>
              </a:rPr>
              <a:t>GIF: </a:t>
            </a:r>
            <a:r>
              <a:rPr lang="en-US" sz="1800" dirty="0">
                <a:solidFill>
                  <a:schemeClr val="tx1"/>
                </a:solidFill>
              </a:rPr>
              <a:t>Graphics Interchange Format. </a:t>
            </a:r>
            <a:br>
              <a:rPr lang="en-US" sz="1800" dirty="0">
                <a:solidFill>
                  <a:schemeClr val="tx1"/>
                </a:solidFill>
              </a:rPr>
            </a:br>
            <a:r>
              <a:rPr lang="en-US" sz="1800" dirty="0">
                <a:solidFill>
                  <a:schemeClr val="tx1"/>
                </a:solidFill>
              </a:rPr>
              <a:t>	   The most common image format on the Web. Stores 1 to 8-bit color or grayscale images.</a:t>
            </a:r>
          </a:p>
          <a:p>
            <a:pPr lvl="1"/>
            <a:r>
              <a:rPr lang="en-US" sz="1800" b="1" dirty="0">
                <a:solidFill>
                  <a:schemeClr val="tx1"/>
                </a:solidFill>
              </a:rPr>
              <a:t>TIFF: </a:t>
            </a:r>
            <a:r>
              <a:rPr lang="en-US" sz="1800" dirty="0">
                <a:solidFill>
                  <a:schemeClr val="tx1"/>
                </a:solidFill>
              </a:rPr>
              <a:t>Tagged Image File Format.</a:t>
            </a:r>
            <a:br>
              <a:rPr lang="en-US" sz="1800" dirty="0">
                <a:solidFill>
                  <a:schemeClr val="tx1"/>
                </a:solidFill>
              </a:rPr>
            </a:br>
            <a:r>
              <a:rPr lang="en-US" sz="1800" dirty="0">
                <a:solidFill>
                  <a:schemeClr val="tx1"/>
                </a:solidFill>
              </a:rPr>
              <a:t>	   The standard image format found in most paint, imaging, and desktop publishing  programs. Supports 1- to 24- bit images and several different compression schemes.</a:t>
            </a:r>
          </a:p>
          <a:p>
            <a:pPr lvl="1"/>
            <a:r>
              <a:rPr lang="en-US" sz="1800" b="1" dirty="0">
                <a:solidFill>
                  <a:schemeClr val="tx1"/>
                </a:solidFill>
              </a:rPr>
              <a:t>PICT: </a:t>
            </a:r>
            <a:r>
              <a:rPr lang="en-US" sz="1800" dirty="0">
                <a:solidFill>
                  <a:schemeClr val="tx1"/>
                </a:solidFill>
              </a:rPr>
              <a:t>MacIntosh's</a:t>
            </a:r>
            <a:r>
              <a:rPr lang="en-US" sz="1800" b="1" dirty="0">
                <a:solidFill>
                  <a:schemeClr val="tx1"/>
                </a:solidFill>
              </a:rPr>
              <a:t> </a:t>
            </a:r>
            <a:r>
              <a:rPr lang="en-US" sz="1800" dirty="0">
                <a:solidFill>
                  <a:schemeClr val="tx1"/>
                </a:solidFill>
              </a:rPr>
              <a:t>native image file format, produced by many programs that run-on Macs. 		   Stores up to 24-bit color.</a:t>
            </a:r>
          </a:p>
          <a:p>
            <a:pPr lvl="1"/>
            <a:r>
              <a:rPr lang="en-US" sz="1800" b="1" dirty="0">
                <a:solidFill>
                  <a:schemeClr val="tx1"/>
                </a:solidFill>
              </a:rPr>
              <a:t>BMP: </a:t>
            </a:r>
            <a:r>
              <a:rPr lang="en-US" sz="1800" dirty="0">
                <a:solidFill>
                  <a:schemeClr val="tx1"/>
                </a:solidFill>
              </a:rPr>
              <a:t>Microsoft Windows Bitmap. Main format supported by Microsoft Windows. Stores 1-,4-, 8-, 	   and 24-bitimages.</a:t>
            </a:r>
          </a:p>
          <a:p>
            <a:pPr lvl="1"/>
            <a:r>
              <a:rPr lang="en-US" sz="1800" b="1" dirty="0">
                <a:solidFill>
                  <a:schemeClr val="tx1"/>
                </a:solidFill>
              </a:rPr>
              <a:t>JPEG </a:t>
            </a:r>
            <a:r>
              <a:rPr lang="en-US" sz="1800" dirty="0">
                <a:solidFill>
                  <a:schemeClr val="tx1"/>
                </a:solidFill>
              </a:rPr>
              <a:t>File Interchange Format Developed by the Joint Photographic Experts Group, sometimes simply called the JPEG file format. It can store up to 24-bits of color. </a:t>
            </a:r>
          </a:p>
          <a:p>
            <a:pPr lvl="1"/>
            <a:r>
              <a:rPr lang="en-US" sz="1800" b="1" i="0" dirty="0">
                <a:solidFill>
                  <a:schemeClr val="tx1"/>
                </a:solidFill>
                <a:effectLst/>
              </a:rPr>
              <a:t>PNG</a:t>
            </a:r>
            <a:r>
              <a:rPr lang="en-US" sz="1800" b="0" i="0" dirty="0">
                <a:solidFill>
                  <a:schemeClr val="tx1"/>
                </a:solidFill>
                <a:effectLst/>
              </a:rPr>
              <a:t> stands for “Portable Graphics Format”. It is the most frequently used uncompressed raster image format on the internet.</a:t>
            </a:r>
            <a:endParaRPr lang="en-IN" sz="1800" b="1" dirty="0">
              <a:solidFill>
                <a:schemeClr val="tx1"/>
              </a:solidFill>
            </a:endParaRPr>
          </a:p>
        </p:txBody>
      </p:sp>
    </p:spTree>
    <p:extLst>
      <p:ext uri="{BB962C8B-B14F-4D97-AF65-F5344CB8AC3E}">
        <p14:creationId xmlns:p14="http://schemas.microsoft.com/office/powerpoint/2010/main" val="424132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3D424-CA8E-49B7-A117-FF0B177021E5}"/>
              </a:ext>
            </a:extLst>
          </p:cNvPr>
          <p:cNvSpPr>
            <a:spLocks noGrp="1"/>
          </p:cNvSpPr>
          <p:nvPr>
            <p:ph type="title"/>
          </p:nvPr>
        </p:nvSpPr>
        <p:spPr>
          <a:xfrm>
            <a:off x="5095873" y="428348"/>
            <a:ext cx="2000253" cy="1115568"/>
          </a:xfrm>
        </p:spPr>
        <p:txBody>
          <a:bodyPr>
            <a:noAutofit/>
          </a:bodyPr>
          <a:lstStyle/>
          <a:p>
            <a:r>
              <a:rPr lang="en-US" sz="6000" dirty="0">
                <a:latin typeface="Bahnschrift SemiBold SemiConden" panose="020B0502040204020203" pitchFamily="34" charset="0"/>
              </a:rPr>
              <a:t>JPEG</a:t>
            </a:r>
          </a:p>
        </p:txBody>
      </p:sp>
      <p:sp>
        <p:nvSpPr>
          <p:cNvPr id="3" name="Content Placeholder 2">
            <a:extLst>
              <a:ext uri="{FF2B5EF4-FFF2-40B4-BE49-F238E27FC236}">
                <a16:creationId xmlns:a16="http://schemas.microsoft.com/office/drawing/2014/main" id="{07D0DD3D-3F40-4A92-A7A0-74731828B2DD}"/>
              </a:ext>
            </a:extLst>
          </p:cNvPr>
          <p:cNvSpPr>
            <a:spLocks noGrp="1"/>
          </p:cNvSpPr>
          <p:nvPr>
            <p:ph idx="1"/>
          </p:nvPr>
        </p:nvSpPr>
        <p:spPr>
          <a:xfrm>
            <a:off x="793812" y="1621839"/>
            <a:ext cx="10604373" cy="4914900"/>
          </a:xfrm>
        </p:spPr>
        <p:txBody>
          <a:bodyPr>
            <a:normAutofit fontScale="77500" lnSpcReduction="20000"/>
          </a:bodyPr>
          <a:lstStyle/>
          <a:p>
            <a:pPr algn="just"/>
            <a:r>
              <a:rPr lang="en-US" b="0" i="0" dirty="0">
                <a:effectLst/>
              </a:rPr>
              <a:t>JPEG is a lossy raster format that stands for Joint Photographic Experts Group, the technical team that developed it. This is one of the most widely used formats online, typically for photos, email graphics and large web images like banner ads. JPEG images have a sliding scale of compression that decreases file size tremendously, but increases artifacts or </a:t>
            </a:r>
            <a:r>
              <a:rPr lang="en-US" b="0" i="0" dirty="0" err="1">
                <a:effectLst/>
              </a:rPr>
              <a:t>pixelation</a:t>
            </a:r>
            <a:r>
              <a:rPr lang="en-US" b="0" i="0" dirty="0">
                <a:effectLst/>
              </a:rPr>
              <a:t> the more the image is compressed.</a:t>
            </a:r>
            <a:r>
              <a:rPr lang="en-US" dirty="0"/>
              <a:t> </a:t>
            </a:r>
          </a:p>
          <a:p>
            <a:pPr marL="0" indent="0" algn="just">
              <a:buNone/>
            </a:pPr>
            <a:r>
              <a:rPr lang="en-US" b="1" i="0" dirty="0">
                <a:solidFill>
                  <a:schemeClr val="accent1">
                    <a:lumMod val="75000"/>
                  </a:schemeClr>
                </a:solidFill>
                <a:effectLst/>
              </a:rPr>
              <a:t>You should use a JPEG when…</a:t>
            </a:r>
          </a:p>
          <a:p>
            <a:pPr algn="just"/>
            <a:r>
              <a:rPr lang="en-US" b="0" i="0" dirty="0">
                <a:effectLst/>
              </a:rPr>
              <a:t>You’re dealing with </a:t>
            </a:r>
            <a:r>
              <a:rPr lang="en-US" b="1" i="0" dirty="0">
                <a:effectLst/>
              </a:rPr>
              <a:t>online photos and/or artwork</a:t>
            </a:r>
            <a:r>
              <a:rPr lang="en-US" b="0" i="0" dirty="0">
                <a:effectLst/>
              </a:rPr>
              <a:t>. JPEGs offer you the most flexibility with raster editing and compression making them ideal for web images that need to be downloaded quickly.</a:t>
            </a:r>
          </a:p>
          <a:p>
            <a:pPr algn="just"/>
            <a:r>
              <a:rPr lang="en-US" b="0" i="0" dirty="0">
                <a:effectLst/>
              </a:rPr>
              <a:t>You need to send </a:t>
            </a:r>
            <a:r>
              <a:rPr lang="en-US" b="1" i="0" dirty="0">
                <a:effectLst/>
              </a:rPr>
              <a:t>a quick preview image</a:t>
            </a:r>
            <a:r>
              <a:rPr lang="en-US" b="0" i="0" dirty="0">
                <a:effectLst/>
              </a:rPr>
              <a:t> to a client.</a:t>
            </a:r>
          </a:p>
          <a:p>
            <a:pPr marL="0" indent="0" algn="just">
              <a:buNone/>
            </a:pPr>
            <a:r>
              <a:rPr lang="en-US" b="1" i="0" dirty="0">
                <a:solidFill>
                  <a:schemeClr val="accent1">
                    <a:lumMod val="75000"/>
                  </a:schemeClr>
                </a:solidFill>
                <a:effectLst/>
              </a:rPr>
              <a:t>Don’t use a JPEG when…</a:t>
            </a:r>
          </a:p>
          <a:p>
            <a:pPr algn="just"/>
            <a:r>
              <a:rPr lang="en-US" b="0" i="0" dirty="0">
                <a:effectLst/>
              </a:rPr>
              <a:t>You need a web graphic with transparency. JPEGs do not have a transparency channel and must have a solid color background.</a:t>
            </a:r>
            <a:endParaRPr lang="en-US" dirty="0"/>
          </a:p>
          <a:p>
            <a:pPr algn="just"/>
            <a:r>
              <a:rPr lang="en-US" dirty="0"/>
              <a:t>for medical and scientific applications where the image needs to be accurate and a slight error cannot result in the retrieval of the captured data.</a:t>
            </a:r>
          </a:p>
        </p:txBody>
      </p:sp>
    </p:spTree>
    <p:extLst>
      <p:ext uri="{BB962C8B-B14F-4D97-AF65-F5344CB8AC3E}">
        <p14:creationId xmlns:p14="http://schemas.microsoft.com/office/powerpoint/2010/main" val="157321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2D82-68F3-4D3F-B562-8C796B32EDC9}"/>
              </a:ext>
            </a:extLst>
          </p:cNvPr>
          <p:cNvSpPr>
            <a:spLocks noGrp="1"/>
          </p:cNvSpPr>
          <p:nvPr>
            <p:ph type="title"/>
          </p:nvPr>
        </p:nvSpPr>
        <p:spPr>
          <a:xfrm>
            <a:off x="5171908" y="401714"/>
            <a:ext cx="1575005" cy="1320800"/>
          </a:xfrm>
        </p:spPr>
        <p:txBody>
          <a:bodyPr>
            <a:noAutofit/>
          </a:bodyPr>
          <a:lstStyle/>
          <a:p>
            <a:r>
              <a:rPr lang="en-US" sz="6000" dirty="0">
                <a:latin typeface="Bahnschrift SemiBold SemiConden" panose="020B0502040204020203" pitchFamily="34" charset="0"/>
              </a:rPr>
              <a:t>tiff</a:t>
            </a:r>
          </a:p>
        </p:txBody>
      </p:sp>
      <p:sp>
        <p:nvSpPr>
          <p:cNvPr id="3" name="Content Placeholder 2">
            <a:extLst>
              <a:ext uri="{FF2B5EF4-FFF2-40B4-BE49-F238E27FC236}">
                <a16:creationId xmlns:a16="http://schemas.microsoft.com/office/drawing/2014/main" id="{2247980C-7310-4C76-82C1-5A792733209C}"/>
              </a:ext>
            </a:extLst>
          </p:cNvPr>
          <p:cNvSpPr>
            <a:spLocks noGrp="1"/>
          </p:cNvSpPr>
          <p:nvPr>
            <p:ph idx="1"/>
          </p:nvPr>
        </p:nvSpPr>
        <p:spPr>
          <a:xfrm>
            <a:off x="790573" y="1621007"/>
            <a:ext cx="10337673" cy="4657725"/>
          </a:xfrm>
        </p:spPr>
        <p:txBody>
          <a:bodyPr>
            <a:normAutofit/>
          </a:bodyPr>
          <a:lstStyle/>
          <a:p>
            <a:r>
              <a:rPr lang="en-US" sz="2000" b="0" i="0" dirty="0">
                <a:effectLst/>
              </a:rPr>
              <a:t>TIFF is a lossless raster format that stands for Tagged Image File Format. Because of its extremely high quality, the format is primarily used in photography and desktop publishing. You’ll likely encounter TIFF files when you scan a document or take a photo with a professional digital camera.</a:t>
            </a:r>
          </a:p>
          <a:p>
            <a:pPr marL="0" indent="0">
              <a:buNone/>
            </a:pPr>
            <a:r>
              <a:rPr lang="en-US" sz="2000" b="1" i="0" dirty="0">
                <a:solidFill>
                  <a:schemeClr val="accent1">
                    <a:lumMod val="75000"/>
                  </a:schemeClr>
                </a:solidFill>
                <a:effectLst/>
              </a:rPr>
              <a:t>You should use a TIFF when…</a:t>
            </a:r>
          </a:p>
          <a:p>
            <a:r>
              <a:rPr lang="en-US" sz="2000" b="0" i="0" dirty="0">
                <a:effectLst/>
              </a:rPr>
              <a:t>need </a:t>
            </a:r>
            <a:r>
              <a:rPr lang="en-US" sz="2000" b="1" i="0" dirty="0">
                <a:effectLst/>
              </a:rPr>
              <a:t>high-quality print graphics.</a:t>
            </a:r>
            <a:endParaRPr lang="en-US" sz="2000" dirty="0"/>
          </a:p>
          <a:p>
            <a:r>
              <a:rPr lang="en-US" sz="2000" b="0" i="0" dirty="0">
                <a:effectLst/>
              </a:rPr>
              <a:t>You are making a </a:t>
            </a:r>
            <a:r>
              <a:rPr lang="en-US" sz="2000" b="1" i="0" dirty="0">
                <a:effectLst/>
              </a:rPr>
              <a:t>high-quality scan.</a:t>
            </a:r>
          </a:p>
          <a:p>
            <a:pPr marL="0" indent="0">
              <a:buNone/>
            </a:pPr>
            <a:r>
              <a:rPr lang="en-US" sz="2000" b="1" i="0" dirty="0">
                <a:solidFill>
                  <a:schemeClr val="accent1">
                    <a:lumMod val="75000"/>
                  </a:schemeClr>
                </a:solidFill>
                <a:effectLst/>
              </a:rPr>
              <a:t>Don’t use at TIFF when…</a:t>
            </a:r>
          </a:p>
          <a:p>
            <a:r>
              <a:rPr lang="en-US" sz="2000" b="0" i="0" dirty="0">
                <a:effectLst/>
              </a:rPr>
              <a:t>You’re working with web graphics. While many web browsers support it, TIFF files are optimized for print. Go with JPEG or PNG when you need to display high-quality images online.</a:t>
            </a:r>
          </a:p>
          <a:p>
            <a:endParaRPr lang="en-US" dirty="0"/>
          </a:p>
        </p:txBody>
      </p:sp>
    </p:spTree>
    <p:extLst>
      <p:ext uri="{BB962C8B-B14F-4D97-AF65-F5344CB8AC3E}">
        <p14:creationId xmlns:p14="http://schemas.microsoft.com/office/powerpoint/2010/main" val="320145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8D38-339C-4FFB-8DB3-99689A36A40E}"/>
              </a:ext>
            </a:extLst>
          </p:cNvPr>
          <p:cNvSpPr>
            <a:spLocks noGrp="1"/>
          </p:cNvSpPr>
          <p:nvPr>
            <p:ph type="title"/>
          </p:nvPr>
        </p:nvSpPr>
        <p:spPr>
          <a:xfrm>
            <a:off x="5282951" y="361824"/>
            <a:ext cx="1626097" cy="1609344"/>
          </a:xfrm>
        </p:spPr>
        <p:txBody>
          <a:bodyPr>
            <a:normAutofit/>
          </a:bodyPr>
          <a:lstStyle/>
          <a:p>
            <a:r>
              <a:rPr lang="en-US" sz="6000" dirty="0">
                <a:latin typeface="Bahnschrift SemiBold SemiConden" panose="020B0502040204020203" pitchFamily="34" charset="0"/>
              </a:rPr>
              <a:t>PNG</a:t>
            </a:r>
          </a:p>
        </p:txBody>
      </p:sp>
      <p:sp>
        <p:nvSpPr>
          <p:cNvPr id="3" name="Content Placeholder 2">
            <a:extLst>
              <a:ext uri="{FF2B5EF4-FFF2-40B4-BE49-F238E27FC236}">
                <a16:creationId xmlns:a16="http://schemas.microsoft.com/office/drawing/2014/main" id="{9ACF4507-B6C0-4EF7-BA28-DDABD827A4B9}"/>
              </a:ext>
            </a:extLst>
          </p:cNvPr>
          <p:cNvSpPr>
            <a:spLocks noGrp="1"/>
          </p:cNvSpPr>
          <p:nvPr>
            <p:ph idx="1"/>
          </p:nvPr>
        </p:nvSpPr>
        <p:spPr>
          <a:xfrm>
            <a:off x="1066799" y="1677616"/>
            <a:ext cx="10058400" cy="4955667"/>
          </a:xfrm>
        </p:spPr>
        <p:txBody>
          <a:bodyPr>
            <a:normAutofit fontScale="85000" lnSpcReduction="20000"/>
          </a:bodyPr>
          <a:lstStyle/>
          <a:p>
            <a:r>
              <a:rPr lang="en-US" b="0" i="0" dirty="0">
                <a:effectLst/>
              </a:rPr>
              <a:t>PNG is a lossless raster format that stands for Portable Network Graphics. Think of PNGs as the next-generation GIF. This format has built-in transparency, but can also display higher color depths, which translates into millions of colors. PNGs are a web standard and are quickly becoming one of the most common image formats used online.</a:t>
            </a:r>
          </a:p>
          <a:p>
            <a:pPr marL="0" indent="0">
              <a:buNone/>
            </a:pPr>
            <a:r>
              <a:rPr lang="en-US" b="1" i="0" dirty="0">
                <a:solidFill>
                  <a:schemeClr val="accent1">
                    <a:lumMod val="75000"/>
                  </a:schemeClr>
                </a:solidFill>
                <a:effectLst/>
              </a:rPr>
              <a:t>You should use a PNG when…</a:t>
            </a:r>
          </a:p>
          <a:p>
            <a:r>
              <a:rPr lang="en-US" b="0" i="0" dirty="0">
                <a:effectLst/>
              </a:rPr>
              <a:t>You need high-quality </a:t>
            </a:r>
            <a:r>
              <a:rPr lang="en-US" b="1" i="0" dirty="0">
                <a:effectLst/>
              </a:rPr>
              <a:t>transparent web graphics</a:t>
            </a:r>
            <a:r>
              <a:rPr lang="en-US" b="0" i="0" dirty="0">
                <a:effectLst/>
              </a:rPr>
              <a:t>.</a:t>
            </a:r>
            <a:endParaRPr lang="en-US" dirty="0"/>
          </a:p>
          <a:p>
            <a:r>
              <a:rPr lang="en-US" b="0" i="0" dirty="0">
                <a:effectLst/>
              </a:rPr>
              <a:t>You have illustrations with </a:t>
            </a:r>
            <a:r>
              <a:rPr lang="en-US" b="1" i="0" dirty="0">
                <a:effectLst/>
              </a:rPr>
              <a:t>limited colors</a:t>
            </a:r>
            <a:r>
              <a:rPr lang="en-US" b="0" i="0" dirty="0">
                <a:effectLst/>
              </a:rPr>
              <a:t>. Though any image will work, PNG files are best with a small color palette.</a:t>
            </a:r>
          </a:p>
          <a:p>
            <a:r>
              <a:rPr lang="en-US" b="0" i="0" dirty="0">
                <a:effectLst/>
              </a:rPr>
              <a:t>You need a </a:t>
            </a:r>
            <a:r>
              <a:rPr lang="en-US" b="1" i="0" dirty="0">
                <a:effectLst/>
              </a:rPr>
              <a:t>small file</a:t>
            </a:r>
            <a:r>
              <a:rPr lang="en-US" b="0" i="0" dirty="0">
                <a:effectLst/>
              </a:rPr>
              <a:t>. PNG files can shrink to incredibly tiny sizes—especially images that are simple colors, shapes or text. This makes it the ideal image file type for web graphics.</a:t>
            </a:r>
          </a:p>
          <a:p>
            <a:pPr marL="0" indent="0">
              <a:buNone/>
            </a:pPr>
            <a:r>
              <a:rPr lang="en-US" b="1" i="0" dirty="0">
                <a:solidFill>
                  <a:schemeClr val="accent1">
                    <a:lumMod val="75000"/>
                  </a:schemeClr>
                </a:solidFill>
                <a:effectLst/>
              </a:rPr>
              <a:t>Don’t use a PNG when…</a:t>
            </a:r>
          </a:p>
          <a:p>
            <a:r>
              <a:rPr lang="en-US" b="0" i="0" dirty="0">
                <a:effectLst/>
              </a:rPr>
              <a:t>You’re working with photos or artwork.</a:t>
            </a:r>
          </a:p>
          <a:p>
            <a:r>
              <a:rPr lang="en-US" b="0" i="0" dirty="0">
                <a:effectLst/>
              </a:rPr>
              <a:t>You’re dealing with a print project.</a:t>
            </a:r>
            <a:endParaRPr lang="en-US" dirty="0"/>
          </a:p>
        </p:txBody>
      </p:sp>
    </p:spTree>
    <p:extLst>
      <p:ext uri="{BB962C8B-B14F-4D97-AF65-F5344CB8AC3E}">
        <p14:creationId xmlns:p14="http://schemas.microsoft.com/office/powerpoint/2010/main" val="3472545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fference Between JPEG and PNG - Is JPEG the Same as JPG?">
            <a:extLst>
              <a:ext uri="{FF2B5EF4-FFF2-40B4-BE49-F238E27FC236}">
                <a16:creationId xmlns:a16="http://schemas.microsoft.com/office/drawing/2014/main" id="{5F9BF330-A1AD-4E8B-A653-637EBDF06B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32818" y="666750"/>
            <a:ext cx="7082692"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12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DEB5-8638-4928-B374-087217C9DFE6}"/>
              </a:ext>
            </a:extLst>
          </p:cNvPr>
          <p:cNvSpPr>
            <a:spLocks noGrp="1"/>
          </p:cNvSpPr>
          <p:nvPr>
            <p:ph type="title"/>
          </p:nvPr>
        </p:nvSpPr>
        <p:spPr/>
        <p:txBody>
          <a:bodyPr/>
          <a:lstStyle/>
          <a:p>
            <a:r>
              <a:rPr lang="en-US" dirty="0"/>
              <a:t>IMAGE </a:t>
            </a:r>
            <a:r>
              <a:rPr lang="en-US" dirty="0">
                <a:latin typeface="Bahnschrift SemiBold SemiConden" panose="020B0502040204020203" pitchFamily="34" charset="0"/>
              </a:rPr>
              <a:t>COMPRESSION</a:t>
            </a:r>
            <a:r>
              <a:rPr lang="en-US" dirty="0"/>
              <a:t> MODEL</a:t>
            </a:r>
          </a:p>
        </p:txBody>
      </p:sp>
      <p:sp>
        <p:nvSpPr>
          <p:cNvPr id="3" name="Content Placeholder 2">
            <a:extLst>
              <a:ext uri="{FF2B5EF4-FFF2-40B4-BE49-F238E27FC236}">
                <a16:creationId xmlns:a16="http://schemas.microsoft.com/office/drawing/2014/main" id="{E1A98E0E-1A05-44C6-9962-27292DF78CC3}"/>
              </a:ext>
            </a:extLst>
          </p:cNvPr>
          <p:cNvSpPr>
            <a:spLocks noGrp="1"/>
          </p:cNvSpPr>
          <p:nvPr>
            <p:ph idx="1"/>
          </p:nvPr>
        </p:nvSpPr>
        <p:spPr/>
        <p:txBody>
          <a:bodyPr>
            <a:normAutofit fontScale="92500" lnSpcReduction="20000"/>
          </a:bodyPr>
          <a:lstStyle/>
          <a:p>
            <a:pPr marL="0" indent="0">
              <a:buNone/>
            </a:pPr>
            <a:r>
              <a:rPr lang="en-US" dirty="0" err="1"/>
              <a:t>Athough</a:t>
            </a:r>
            <a:r>
              <a:rPr lang="en-US" dirty="0"/>
              <a:t> image compression models differ in the way they compress data, there are many general features that can be described which represent most image compression algorithms. The source encoder is used to remove redundancy in the input image. The channel encoder is used as overhead in order to combat charnel noise. A common example of this would be the introduction of a parity bit. By introducing this overhead, a certain level of immunity is gained from noise that is inherent in any storage or transmission system. The channel in this model could be either a communication link or a storage/retrieval system. The job of the channel and source decoders is to basically undo the work of the source and channel encoders in order to restore the image to the user.</a:t>
            </a:r>
          </a:p>
        </p:txBody>
      </p:sp>
    </p:spTree>
    <p:extLst>
      <p:ext uri="{BB962C8B-B14F-4D97-AF65-F5344CB8AC3E}">
        <p14:creationId xmlns:p14="http://schemas.microsoft.com/office/powerpoint/2010/main" val="2704704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17D1-8BA7-4505-AD87-3B7E9C25FC71}"/>
              </a:ext>
            </a:extLst>
          </p:cNvPr>
          <p:cNvSpPr>
            <a:spLocks noGrp="1"/>
          </p:cNvSpPr>
          <p:nvPr>
            <p:ph type="title"/>
          </p:nvPr>
        </p:nvSpPr>
        <p:spPr>
          <a:xfrm>
            <a:off x="433387" y="333375"/>
            <a:ext cx="11649075" cy="990250"/>
          </a:xfrm>
        </p:spPr>
        <p:txBody>
          <a:bodyPr/>
          <a:lstStyle/>
          <a:p>
            <a:r>
              <a:rPr lang="en-US" dirty="0"/>
              <a:t>Components of Typical Image Transmission</a:t>
            </a:r>
          </a:p>
        </p:txBody>
      </p:sp>
      <p:pic>
        <p:nvPicPr>
          <p:cNvPr id="5" name="Picture 4">
            <a:extLst>
              <a:ext uri="{FF2B5EF4-FFF2-40B4-BE49-F238E27FC236}">
                <a16:creationId xmlns:a16="http://schemas.microsoft.com/office/drawing/2014/main" id="{333F51ED-A258-44EA-B252-5C12574BA538}"/>
              </a:ext>
            </a:extLst>
          </p:cNvPr>
          <p:cNvPicPr>
            <a:picLocks noChangeAspect="1"/>
          </p:cNvPicPr>
          <p:nvPr/>
        </p:nvPicPr>
        <p:blipFill>
          <a:blip r:embed="rId2"/>
          <a:stretch>
            <a:fillRect/>
          </a:stretch>
        </p:blipFill>
        <p:spPr>
          <a:xfrm>
            <a:off x="3286125" y="1323625"/>
            <a:ext cx="5429592" cy="5534816"/>
          </a:xfrm>
          <a:prstGeom prst="rect">
            <a:avLst/>
          </a:prstGeom>
        </p:spPr>
      </p:pic>
    </p:spTree>
    <p:extLst>
      <p:ext uri="{BB962C8B-B14F-4D97-AF65-F5344CB8AC3E}">
        <p14:creationId xmlns:p14="http://schemas.microsoft.com/office/powerpoint/2010/main" val="89645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A07F-3CD4-478E-81EF-4B0A563A0B31}"/>
              </a:ext>
            </a:extLst>
          </p:cNvPr>
          <p:cNvSpPr>
            <a:spLocks noGrp="1"/>
          </p:cNvSpPr>
          <p:nvPr>
            <p:ph type="ctrTitle"/>
          </p:nvPr>
        </p:nvSpPr>
        <p:spPr>
          <a:xfrm>
            <a:off x="1352503" y="2110913"/>
            <a:ext cx="9486994" cy="2387600"/>
          </a:xfrm>
        </p:spPr>
        <p:txBody>
          <a:bodyPr>
            <a:noAutofit/>
          </a:bodyPr>
          <a:lstStyle/>
          <a:p>
            <a:pPr algn="ctr"/>
            <a:r>
              <a:rPr lang="en-IN" sz="8000" dirty="0">
                <a:latin typeface="Bahnschrift SemiBold SemiConden" panose="020B0502040204020203" pitchFamily="34" charset="0"/>
              </a:rPr>
              <a:t>TECHNIQUES USED FOR IMAGE COMPRESSION</a:t>
            </a:r>
          </a:p>
        </p:txBody>
      </p:sp>
    </p:spTree>
    <p:extLst>
      <p:ext uri="{BB962C8B-B14F-4D97-AF65-F5344CB8AC3E}">
        <p14:creationId xmlns:p14="http://schemas.microsoft.com/office/powerpoint/2010/main" val="231027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37A6-728A-4176-899A-E9A3E68B2726}"/>
              </a:ext>
            </a:extLst>
          </p:cNvPr>
          <p:cNvSpPr>
            <a:spLocks noGrp="1"/>
          </p:cNvSpPr>
          <p:nvPr>
            <p:ph type="title"/>
          </p:nvPr>
        </p:nvSpPr>
        <p:spPr>
          <a:xfrm>
            <a:off x="3634290" y="671784"/>
            <a:ext cx="4920242" cy="1478570"/>
          </a:xfrm>
        </p:spPr>
        <p:txBody>
          <a:bodyPr>
            <a:noAutofit/>
          </a:bodyPr>
          <a:lstStyle/>
          <a:p>
            <a:pPr algn="ctr"/>
            <a:r>
              <a:rPr lang="en-US" sz="7200" dirty="0">
                <a:latin typeface="Bahnschrift SemiBold SemiConden" panose="020B0502040204020203" pitchFamily="34" charset="0"/>
              </a:rPr>
              <a:t>Overview</a:t>
            </a:r>
          </a:p>
        </p:txBody>
      </p:sp>
      <p:sp>
        <p:nvSpPr>
          <p:cNvPr id="4" name="Content Placeholder 3">
            <a:extLst>
              <a:ext uri="{FF2B5EF4-FFF2-40B4-BE49-F238E27FC236}">
                <a16:creationId xmlns:a16="http://schemas.microsoft.com/office/drawing/2014/main" id="{40F58805-00B0-4AB3-AB48-415858B9CD72}"/>
              </a:ext>
            </a:extLst>
          </p:cNvPr>
          <p:cNvSpPr>
            <a:spLocks noGrp="1"/>
          </p:cNvSpPr>
          <p:nvPr>
            <p:ph idx="1"/>
          </p:nvPr>
        </p:nvSpPr>
        <p:spPr/>
        <p:txBody>
          <a:bodyPr>
            <a:normAutofit/>
          </a:bodyPr>
          <a:lstStyle/>
          <a:p>
            <a:r>
              <a:rPr lang="en-US" sz="2400" dirty="0">
                <a:solidFill>
                  <a:schemeClr val="tx1"/>
                </a:solidFill>
                <a:cs typeface="Times New Roman" panose="02020603050405020304" pitchFamily="18" charset="0"/>
              </a:rPr>
              <a:t>Multimedia images have become a vital and ubiquitous component of everyday life. </a:t>
            </a:r>
          </a:p>
          <a:p>
            <a:r>
              <a:rPr lang="en-US" sz="2400" dirty="0">
                <a:solidFill>
                  <a:schemeClr val="tx1"/>
                </a:solidFill>
                <a:cs typeface="Times New Roman" panose="02020603050405020304" pitchFamily="18" charset="0"/>
              </a:rPr>
              <a:t>The amount of information encoded in an image is quite large. </a:t>
            </a:r>
          </a:p>
          <a:p>
            <a:r>
              <a:rPr lang="en-US" sz="2400" i="0" dirty="0">
                <a:solidFill>
                  <a:schemeClr val="tx1"/>
                </a:solidFill>
                <a:effectLst/>
                <a:cs typeface="Times New Roman" panose="02020603050405020304" pitchFamily="18" charset="0"/>
              </a:rPr>
              <a:t>The objective of image compression is to reduce irrelevance and redundancy of the image data to be able to store or transmit data in an efficient form.</a:t>
            </a:r>
          </a:p>
          <a:p>
            <a:endParaRPr lang="en-US" sz="2400" dirty="0"/>
          </a:p>
          <a:p>
            <a:endParaRPr lang="en-IN" sz="2400" dirty="0"/>
          </a:p>
        </p:txBody>
      </p:sp>
    </p:spTree>
    <p:extLst>
      <p:ext uri="{BB962C8B-B14F-4D97-AF65-F5344CB8AC3E}">
        <p14:creationId xmlns:p14="http://schemas.microsoft.com/office/powerpoint/2010/main" val="2808575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3BE8E-40BE-4171-9394-477CE071CAB7}"/>
              </a:ext>
            </a:extLst>
          </p:cNvPr>
          <p:cNvSpPr>
            <a:spLocks noGrp="1"/>
          </p:cNvSpPr>
          <p:nvPr>
            <p:ph type="title"/>
          </p:nvPr>
        </p:nvSpPr>
        <p:spPr>
          <a:xfrm>
            <a:off x="838200" y="564197"/>
            <a:ext cx="10515600" cy="1325563"/>
          </a:xfrm>
        </p:spPr>
        <p:txBody>
          <a:bodyPr>
            <a:normAutofit/>
          </a:bodyPr>
          <a:lstStyle/>
          <a:p>
            <a:pPr algn="ctr"/>
            <a:r>
              <a:rPr lang="en-IN" sz="6000" dirty="0">
                <a:latin typeface="Bahnschrift SemiBold SemiConden" panose="020B0502040204020203" pitchFamily="34" charset="0"/>
              </a:rPr>
              <a:t>Image Compression Model</a:t>
            </a:r>
          </a:p>
        </p:txBody>
      </p:sp>
      <p:sp>
        <p:nvSpPr>
          <p:cNvPr id="3" name="Content Placeholder 2">
            <a:extLst>
              <a:ext uri="{FF2B5EF4-FFF2-40B4-BE49-F238E27FC236}">
                <a16:creationId xmlns:a16="http://schemas.microsoft.com/office/drawing/2014/main" id="{4CC7A509-F85F-48C0-99D2-32BF0EF011C0}"/>
              </a:ext>
            </a:extLst>
          </p:cNvPr>
          <p:cNvSpPr>
            <a:spLocks noGrp="1"/>
          </p:cNvSpPr>
          <p:nvPr>
            <p:ph idx="1"/>
          </p:nvPr>
        </p:nvSpPr>
        <p:spPr>
          <a:xfrm>
            <a:off x="967740" y="1969855"/>
            <a:ext cx="10256520" cy="4144963"/>
          </a:xfrm>
        </p:spPr>
        <p:txBody>
          <a:bodyPr>
            <a:normAutofit/>
          </a:bodyPr>
          <a:lstStyle/>
          <a:p>
            <a:r>
              <a:rPr lang="en-US" sz="2200" dirty="0"/>
              <a:t>Image compression system deals with reducing the amount of data required to represent a digital image.</a:t>
            </a:r>
          </a:p>
          <a:p>
            <a:r>
              <a:rPr lang="en-US" sz="2200" dirty="0"/>
              <a:t>Composed of two distinct functional components:</a:t>
            </a:r>
          </a:p>
          <a:p>
            <a:pPr lvl="1"/>
            <a:r>
              <a:rPr lang="en-IN" sz="2000" u="sng" dirty="0"/>
              <a:t>Encoder</a:t>
            </a:r>
            <a:r>
              <a:rPr lang="en-IN" sz="2000" dirty="0"/>
              <a:t> - </a:t>
            </a:r>
            <a:r>
              <a:rPr lang="en-US" sz="2000" dirty="0"/>
              <a:t>performs the complementary operation of compression</a:t>
            </a:r>
          </a:p>
          <a:p>
            <a:pPr lvl="1"/>
            <a:r>
              <a:rPr lang="en-IN" sz="2000" u="sng" dirty="0"/>
              <a:t>Decode</a:t>
            </a:r>
            <a:r>
              <a:rPr lang="en-IN" sz="2000" dirty="0"/>
              <a:t>r - </a:t>
            </a:r>
            <a:r>
              <a:rPr lang="en-US" sz="2000" dirty="0"/>
              <a:t>performs the complementary operation of decompression</a:t>
            </a:r>
            <a:endParaRPr lang="en-IN" sz="2000" dirty="0"/>
          </a:p>
          <a:p>
            <a:r>
              <a:rPr lang="en-IN" sz="2200" dirty="0"/>
              <a:t>Image compression and decompression can be performed in</a:t>
            </a:r>
          </a:p>
          <a:p>
            <a:pPr lvl="1"/>
            <a:r>
              <a:rPr lang="en-IN" sz="2000" dirty="0"/>
              <a:t>Software - </a:t>
            </a:r>
            <a:r>
              <a:rPr lang="en-US" sz="2000" dirty="0"/>
              <a:t>web browsers , commercial image editing programs</a:t>
            </a:r>
          </a:p>
          <a:p>
            <a:pPr lvl="1"/>
            <a:r>
              <a:rPr lang="en-US" sz="2000" dirty="0"/>
              <a:t>Hardware and firmware - commercial DVD players</a:t>
            </a:r>
          </a:p>
          <a:p>
            <a:pPr lvl="1"/>
            <a:r>
              <a:rPr lang="en-IN" sz="2000" dirty="0"/>
              <a:t>Codec </a:t>
            </a:r>
            <a:endParaRPr lang="en-US" sz="2000" dirty="0"/>
          </a:p>
        </p:txBody>
      </p:sp>
    </p:spTree>
    <p:extLst>
      <p:ext uri="{BB962C8B-B14F-4D97-AF65-F5344CB8AC3E}">
        <p14:creationId xmlns:p14="http://schemas.microsoft.com/office/powerpoint/2010/main" val="2529235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7E4E9-6C62-411B-B3B8-9C475F4506D2}"/>
              </a:ext>
            </a:extLst>
          </p:cNvPr>
          <p:cNvSpPr>
            <a:spLocks noGrp="1"/>
          </p:cNvSpPr>
          <p:nvPr>
            <p:ph idx="1"/>
          </p:nvPr>
        </p:nvSpPr>
        <p:spPr>
          <a:xfrm>
            <a:off x="838200" y="589280"/>
            <a:ext cx="9667240" cy="5587683"/>
          </a:xfrm>
        </p:spPr>
        <p:txBody>
          <a:bodyPr/>
          <a:lstStyle/>
          <a:p>
            <a:r>
              <a:rPr lang="en-US" sz="2200" dirty="0"/>
              <a:t>Input image f(x, y) is fed into the encoder which creates a compressed representation of the input.</a:t>
            </a:r>
          </a:p>
          <a:p>
            <a:r>
              <a:rPr lang="en-US" sz="2200" dirty="0"/>
              <a:t>This representation is stored for latter use, or transmitted for storage and use at a remote location.</a:t>
            </a:r>
          </a:p>
          <a:p>
            <a:r>
              <a:rPr lang="en-US" sz="2200" dirty="0"/>
              <a:t>When the compressed representation is presented to its complementary decoder, a reconstructed output image f^(x, y) is generated.</a:t>
            </a:r>
          </a:p>
          <a:p>
            <a:r>
              <a:rPr lang="en-US" sz="2200" dirty="0"/>
              <a:t>f(x, y) – input, f^(x, y) – output </a:t>
            </a:r>
          </a:p>
          <a:p>
            <a:pPr lvl="1"/>
            <a:r>
              <a:rPr lang="en-US" sz="2000" dirty="0"/>
              <a:t>If f^(x, y) is a replica of f(x, y) - error free, lossless or information preserving compression system.</a:t>
            </a:r>
          </a:p>
          <a:p>
            <a:pPr lvl="1"/>
            <a:r>
              <a:rPr lang="en-US" sz="2000" dirty="0"/>
              <a:t>If not, the reconstructed output image is distorted and the compression system is referred to as lossy.</a:t>
            </a:r>
          </a:p>
          <a:p>
            <a:endParaRPr lang="en-IN" dirty="0"/>
          </a:p>
        </p:txBody>
      </p:sp>
    </p:spTree>
    <p:extLst>
      <p:ext uri="{BB962C8B-B14F-4D97-AF65-F5344CB8AC3E}">
        <p14:creationId xmlns:p14="http://schemas.microsoft.com/office/powerpoint/2010/main" val="383684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3CA1F2F-6710-4EDA-A313-6ED2EC7EE115}"/>
              </a:ext>
            </a:extLst>
          </p:cNvPr>
          <p:cNvSpPr>
            <a:spLocks noGrp="1"/>
          </p:cNvSpPr>
          <p:nvPr>
            <p:ph type="title"/>
          </p:nvPr>
        </p:nvSpPr>
        <p:spPr>
          <a:xfrm>
            <a:off x="1719741" y="346583"/>
            <a:ext cx="8918298" cy="1325563"/>
          </a:xfrm>
        </p:spPr>
        <p:txBody>
          <a:bodyPr>
            <a:noAutofit/>
          </a:bodyPr>
          <a:lstStyle/>
          <a:p>
            <a:pPr algn="ctr"/>
            <a:r>
              <a:rPr lang="en-US" sz="6000" dirty="0">
                <a:latin typeface="Bahnschrift SemiBold SemiConden" panose="020B0502040204020203" pitchFamily="34" charset="0"/>
              </a:rPr>
              <a:t>Components of Typical Image/Video Transmission</a:t>
            </a:r>
            <a:endParaRPr lang="en-IN" sz="6000" dirty="0">
              <a:latin typeface="Bahnschrift SemiBold SemiConden" panose="020B0502040204020203" pitchFamily="34" charset="0"/>
            </a:endParaRPr>
          </a:p>
        </p:txBody>
      </p:sp>
      <p:pic>
        <p:nvPicPr>
          <p:cNvPr id="12" name="Picture 11">
            <a:extLst>
              <a:ext uri="{FF2B5EF4-FFF2-40B4-BE49-F238E27FC236}">
                <a16:creationId xmlns:a16="http://schemas.microsoft.com/office/drawing/2014/main" id="{284B77DD-9570-42FC-BBCC-51BC361F3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869" y="2435626"/>
            <a:ext cx="9368041" cy="3653536"/>
          </a:xfrm>
          <a:prstGeom prst="rect">
            <a:avLst/>
          </a:prstGeom>
        </p:spPr>
      </p:pic>
    </p:spTree>
    <p:extLst>
      <p:ext uri="{BB962C8B-B14F-4D97-AF65-F5344CB8AC3E}">
        <p14:creationId xmlns:p14="http://schemas.microsoft.com/office/powerpoint/2010/main" val="535477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7031-6FFC-4D20-9CCF-401CA2B3385C}"/>
              </a:ext>
            </a:extLst>
          </p:cNvPr>
          <p:cNvSpPr>
            <a:spLocks noGrp="1"/>
          </p:cNvSpPr>
          <p:nvPr>
            <p:ph type="title"/>
          </p:nvPr>
        </p:nvSpPr>
        <p:spPr>
          <a:xfrm>
            <a:off x="838200" y="324254"/>
            <a:ext cx="10515600" cy="1325563"/>
          </a:xfrm>
        </p:spPr>
        <p:txBody>
          <a:bodyPr>
            <a:noAutofit/>
          </a:bodyPr>
          <a:lstStyle/>
          <a:p>
            <a:pPr algn="ctr"/>
            <a:r>
              <a:rPr lang="en-US" sz="6000" dirty="0">
                <a:latin typeface="Bahnschrift SemiBold SemiConden" panose="020B0502040204020203" pitchFamily="34" charset="0"/>
              </a:rPr>
              <a:t>The Encoding or Compression Process</a:t>
            </a:r>
            <a:endParaRPr lang="en-IN" sz="60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214A1A36-8926-4A09-96E4-8D37132B05A1}"/>
              </a:ext>
            </a:extLst>
          </p:cNvPr>
          <p:cNvSpPr>
            <a:spLocks noGrp="1"/>
          </p:cNvSpPr>
          <p:nvPr>
            <p:ph idx="1"/>
          </p:nvPr>
        </p:nvSpPr>
        <p:spPr>
          <a:xfrm>
            <a:off x="838200" y="1889760"/>
            <a:ext cx="10515600" cy="4968240"/>
          </a:xfrm>
        </p:spPr>
        <p:txBody>
          <a:bodyPr>
            <a:normAutofit fontScale="85000" lnSpcReduction="10000"/>
          </a:bodyPr>
          <a:lstStyle/>
          <a:p>
            <a:r>
              <a:rPr lang="en-US" sz="2600" dirty="0"/>
              <a:t>Spatial-domain to frequency-domain transformation to reduce the redundancies. </a:t>
            </a:r>
          </a:p>
          <a:p>
            <a:r>
              <a:rPr lang="en-US" sz="2600" dirty="0"/>
              <a:t>Consists of three main components: the transform, the quantizer and the binary encoder</a:t>
            </a:r>
          </a:p>
          <a:p>
            <a:r>
              <a:rPr lang="en-US" sz="2600" u="sng" dirty="0"/>
              <a:t>Transform: </a:t>
            </a:r>
          </a:p>
          <a:p>
            <a:pPr lvl="1"/>
            <a:r>
              <a:rPr lang="en-US" sz="2300" dirty="0"/>
              <a:t>Mapper transforms f(x, y) into a format designed to reduce spatial and temporal redundancy </a:t>
            </a:r>
          </a:p>
          <a:p>
            <a:pPr lvl="1"/>
            <a:r>
              <a:rPr lang="en-US" sz="2300" dirty="0"/>
              <a:t>Permits the quantizer and binary encoder to be more effective.</a:t>
            </a:r>
          </a:p>
          <a:p>
            <a:pPr lvl="1"/>
            <a:r>
              <a:rPr lang="en-US" sz="2300" dirty="0"/>
              <a:t>May or may not reduce directly the amount of data required to represent the image</a:t>
            </a:r>
            <a:endParaRPr lang="en-IN" sz="2300" dirty="0"/>
          </a:p>
          <a:p>
            <a:r>
              <a:rPr lang="en-IN" sz="2600" u="sng" dirty="0"/>
              <a:t>Quantizer:</a:t>
            </a:r>
          </a:p>
          <a:p>
            <a:pPr lvl="1"/>
            <a:r>
              <a:rPr lang="en-US" sz="2400" dirty="0"/>
              <a:t>Reduces the accuracy of the mapper’s output in accordance with per-established fidelity criterion</a:t>
            </a:r>
          </a:p>
          <a:p>
            <a:pPr lvl="1"/>
            <a:r>
              <a:rPr lang="en-IN" sz="2400" dirty="0"/>
              <a:t>lossy or noninvertible operation </a:t>
            </a:r>
          </a:p>
          <a:p>
            <a:pPr lvl="1"/>
            <a:r>
              <a:rPr lang="en-US" sz="2400" dirty="0"/>
              <a:t>Must be omitted when error-free compression is desired</a:t>
            </a:r>
          </a:p>
          <a:p>
            <a:endParaRPr lang="en-US" dirty="0"/>
          </a:p>
          <a:p>
            <a:endParaRPr lang="en-IN" dirty="0"/>
          </a:p>
        </p:txBody>
      </p:sp>
    </p:spTree>
    <p:extLst>
      <p:ext uri="{BB962C8B-B14F-4D97-AF65-F5344CB8AC3E}">
        <p14:creationId xmlns:p14="http://schemas.microsoft.com/office/powerpoint/2010/main" val="1020730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3E96A9-6C04-460B-8A6D-A3AFF629D641}"/>
              </a:ext>
            </a:extLst>
          </p:cNvPr>
          <p:cNvSpPr>
            <a:spLocks noGrp="1"/>
          </p:cNvSpPr>
          <p:nvPr>
            <p:ph idx="1"/>
          </p:nvPr>
        </p:nvSpPr>
        <p:spPr>
          <a:xfrm>
            <a:off x="838200" y="619760"/>
            <a:ext cx="10515600" cy="5719761"/>
          </a:xfrm>
        </p:spPr>
        <p:txBody>
          <a:bodyPr>
            <a:normAutofit/>
          </a:bodyPr>
          <a:lstStyle/>
          <a:p>
            <a:r>
              <a:rPr lang="en-IN" sz="2200" u="sng" dirty="0"/>
              <a:t>Binary Encoder:</a:t>
            </a:r>
          </a:p>
          <a:p>
            <a:pPr lvl="1"/>
            <a:r>
              <a:rPr lang="en-US" sz="2000" dirty="0"/>
              <a:t>Symbol coder generates a fixed or variable length code to represent the quantizer output</a:t>
            </a:r>
          </a:p>
          <a:p>
            <a:pPr lvl="1"/>
            <a:r>
              <a:rPr lang="en-US" sz="2000" dirty="0"/>
              <a:t>Maps the output in accordance with the code</a:t>
            </a:r>
          </a:p>
          <a:p>
            <a:pPr lvl="1"/>
            <a:r>
              <a:rPr lang="en-IN" sz="2000" dirty="0"/>
              <a:t>Minimized coding redundancy</a:t>
            </a:r>
          </a:p>
          <a:p>
            <a:pPr lvl="1"/>
            <a:r>
              <a:rPr lang="en-US" sz="2000" dirty="0"/>
              <a:t>Shorter codewords allows to achieve additional compression</a:t>
            </a:r>
            <a:endParaRPr lang="en-IN" sz="2000" dirty="0"/>
          </a:p>
          <a:p>
            <a:pPr lvl="1"/>
            <a:r>
              <a:rPr lang="en-IN" sz="2000" dirty="0"/>
              <a:t>Irreversible operation</a:t>
            </a:r>
          </a:p>
          <a:p>
            <a:r>
              <a:rPr lang="en-IN" sz="2200" dirty="0"/>
              <a:t>Image is processed </a:t>
            </a:r>
            <a:r>
              <a:rPr lang="en-US" sz="2200" dirty="0"/>
              <a:t>for the removal of:</a:t>
            </a:r>
          </a:p>
          <a:p>
            <a:pPr lvl="1"/>
            <a:r>
              <a:rPr lang="de-DE" sz="2000" dirty="0"/>
              <a:t>Coding redundancies</a:t>
            </a:r>
          </a:p>
          <a:p>
            <a:pPr lvl="1"/>
            <a:r>
              <a:rPr lang="de-DE" sz="2000" dirty="0"/>
              <a:t>Inter pixel redundancies</a:t>
            </a:r>
          </a:p>
          <a:p>
            <a:pPr lvl="1"/>
            <a:r>
              <a:rPr lang="de-DE" sz="2000" dirty="0"/>
              <a:t>Psycho visual redundancies</a:t>
            </a:r>
            <a:endParaRPr lang="en-US" sz="2000" dirty="0"/>
          </a:p>
          <a:p>
            <a:pPr lvl="1"/>
            <a:endParaRPr lang="en-IN" dirty="0"/>
          </a:p>
        </p:txBody>
      </p:sp>
    </p:spTree>
    <p:extLst>
      <p:ext uri="{BB962C8B-B14F-4D97-AF65-F5344CB8AC3E}">
        <p14:creationId xmlns:p14="http://schemas.microsoft.com/office/powerpoint/2010/main" val="3404741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45E21-1FBB-4789-BE03-DD536800466C}"/>
              </a:ext>
            </a:extLst>
          </p:cNvPr>
          <p:cNvSpPr>
            <a:spLocks noGrp="1"/>
          </p:cNvSpPr>
          <p:nvPr>
            <p:ph type="title"/>
          </p:nvPr>
        </p:nvSpPr>
        <p:spPr>
          <a:xfrm>
            <a:off x="838200" y="594677"/>
            <a:ext cx="10515600" cy="1325563"/>
          </a:xfrm>
        </p:spPr>
        <p:txBody>
          <a:bodyPr>
            <a:noAutofit/>
          </a:bodyPr>
          <a:lstStyle/>
          <a:p>
            <a:pPr algn="ctr"/>
            <a:r>
              <a:rPr lang="en-US" sz="6000" dirty="0">
                <a:latin typeface="Bahnschrift SemiBold SemiConden" panose="020B0502040204020203" pitchFamily="34" charset="0"/>
              </a:rPr>
              <a:t>The Decoding or Decompression Process</a:t>
            </a:r>
            <a:endParaRPr lang="en-IN" sz="60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DC0880FA-BE80-4F0A-96CC-6A48E429C325}"/>
              </a:ext>
            </a:extLst>
          </p:cNvPr>
          <p:cNvSpPr>
            <a:spLocks noGrp="1"/>
          </p:cNvSpPr>
          <p:nvPr>
            <p:ph idx="1"/>
          </p:nvPr>
        </p:nvSpPr>
        <p:spPr>
          <a:xfrm>
            <a:off x="838200" y="2131565"/>
            <a:ext cx="10515600" cy="4595813"/>
          </a:xfrm>
        </p:spPr>
        <p:txBody>
          <a:bodyPr/>
          <a:lstStyle/>
          <a:p>
            <a:r>
              <a:rPr lang="en-IN" sz="2200" dirty="0"/>
              <a:t>Consists of two components: binary decoder, inverse transform</a:t>
            </a:r>
          </a:p>
          <a:p>
            <a:r>
              <a:rPr lang="en-IN" sz="2200" u="sng" dirty="0"/>
              <a:t>Binary decoder: </a:t>
            </a:r>
          </a:p>
          <a:p>
            <a:pPr lvl="1"/>
            <a:r>
              <a:rPr lang="en-US" sz="2000" dirty="0"/>
              <a:t>Inverts the operation of the binary encoder</a:t>
            </a:r>
          </a:p>
          <a:p>
            <a:pPr lvl="1"/>
            <a:r>
              <a:rPr lang="en-US" sz="2000" dirty="0"/>
              <a:t>Produces the levels originally produced by the quantizer</a:t>
            </a:r>
          </a:p>
          <a:p>
            <a:r>
              <a:rPr lang="en-IN" sz="2200" dirty="0"/>
              <a:t>Quantization operation</a:t>
            </a:r>
            <a:r>
              <a:rPr lang="en-US" sz="2200" dirty="0"/>
              <a:t> is irreversible so inverse quantizer block is not included.</a:t>
            </a:r>
          </a:p>
          <a:p>
            <a:r>
              <a:rPr lang="en-IN" sz="2200" u="sng" dirty="0"/>
              <a:t>Inverse transform:</a:t>
            </a:r>
          </a:p>
          <a:p>
            <a:pPr lvl="1"/>
            <a:r>
              <a:rPr lang="en-US" sz="2000" dirty="0"/>
              <a:t>Performs the inverse of the encoding transform</a:t>
            </a:r>
          </a:p>
          <a:p>
            <a:r>
              <a:rPr lang="en-US" sz="2200" dirty="0"/>
              <a:t>Output of the decoder (encoded or decoded image or reproduction) can be displayed on a monitor or printed on paper, as desired.</a:t>
            </a:r>
            <a:endParaRPr lang="en-IN" sz="2200" dirty="0"/>
          </a:p>
        </p:txBody>
      </p:sp>
    </p:spTree>
    <p:extLst>
      <p:ext uri="{BB962C8B-B14F-4D97-AF65-F5344CB8AC3E}">
        <p14:creationId xmlns:p14="http://schemas.microsoft.com/office/powerpoint/2010/main" val="3296722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7E256E-2DA5-45DD-A088-FA541A23607A}"/>
              </a:ext>
            </a:extLst>
          </p:cNvPr>
          <p:cNvSpPr>
            <a:spLocks noGrp="1"/>
          </p:cNvSpPr>
          <p:nvPr>
            <p:ph type="ctrTitle"/>
          </p:nvPr>
        </p:nvSpPr>
        <p:spPr>
          <a:xfrm>
            <a:off x="1700212" y="2311971"/>
            <a:ext cx="8791575" cy="2387600"/>
          </a:xfrm>
        </p:spPr>
        <p:txBody>
          <a:bodyPr>
            <a:noAutofit/>
          </a:bodyPr>
          <a:lstStyle/>
          <a:p>
            <a:pPr algn="ctr"/>
            <a:r>
              <a:rPr lang="en-IN" sz="8000" dirty="0">
                <a:latin typeface="Bahnschrift SemiBold SemiConden" panose="020B0502040204020203" pitchFamily="34" charset="0"/>
              </a:rPr>
              <a:t>Image Compression Algorithms:</a:t>
            </a:r>
          </a:p>
        </p:txBody>
      </p:sp>
    </p:spTree>
    <p:extLst>
      <p:ext uri="{BB962C8B-B14F-4D97-AF65-F5344CB8AC3E}">
        <p14:creationId xmlns:p14="http://schemas.microsoft.com/office/powerpoint/2010/main" val="3808032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569" y="716173"/>
            <a:ext cx="10861197" cy="1478570"/>
          </a:xfrm>
        </p:spPr>
        <p:txBody>
          <a:bodyPr>
            <a:noAutofit/>
          </a:bodyPr>
          <a:lstStyle/>
          <a:p>
            <a:pPr algn="ctr"/>
            <a:r>
              <a:rPr lang="en-IN" sz="6000" dirty="0">
                <a:latin typeface="Bahnschrift SemiBold SemiConden" panose="020B0502040204020203" pitchFamily="34" charset="0"/>
              </a:rPr>
              <a:t>Image Compression Algorithms:</a:t>
            </a:r>
          </a:p>
        </p:txBody>
      </p:sp>
      <p:sp>
        <p:nvSpPr>
          <p:cNvPr id="3" name="Content Placeholder 2"/>
          <p:cNvSpPr>
            <a:spLocks noGrp="1"/>
          </p:cNvSpPr>
          <p:nvPr>
            <p:ph idx="1"/>
          </p:nvPr>
        </p:nvSpPr>
        <p:spPr>
          <a:xfrm>
            <a:off x="1317169" y="2276120"/>
            <a:ext cx="9905999" cy="3541714"/>
          </a:xfrm>
        </p:spPr>
        <p:txBody>
          <a:bodyPr>
            <a:normAutofit/>
          </a:bodyPr>
          <a:lstStyle/>
          <a:p>
            <a:pPr marL="514350" indent="-514350">
              <a:buFont typeface="+mj-lt"/>
              <a:buAutoNum type="arabicPeriod"/>
            </a:pPr>
            <a:r>
              <a:rPr lang="en-US" sz="2000" b="1" i="1" dirty="0"/>
              <a:t>Lossless compression</a:t>
            </a:r>
            <a:r>
              <a:rPr lang="en-US" sz="2000" b="1" dirty="0"/>
              <a:t> </a:t>
            </a:r>
            <a:r>
              <a:rPr lang="en-US" sz="2000" dirty="0"/>
              <a:t>is sometimes preferred for artificial images, because used when at low bit rates, introduce compression artifacts. Lossless compression methods may also be preferred for high value content, such as medical imagery or image scans.</a:t>
            </a:r>
          </a:p>
          <a:p>
            <a:pPr marL="514350" indent="-514350">
              <a:buFont typeface="+mj-lt"/>
              <a:buAutoNum type="arabicPeriod"/>
            </a:pPr>
            <a:endParaRPr lang="en-US" sz="2000" dirty="0"/>
          </a:p>
          <a:p>
            <a:pPr marL="514350" indent="-514350">
              <a:buFont typeface="+mj-lt"/>
              <a:buAutoNum type="arabicPeriod"/>
            </a:pPr>
            <a:r>
              <a:rPr lang="en-US" sz="2000" b="1" i="1" dirty="0"/>
              <a:t>Lossy compression</a:t>
            </a:r>
            <a:r>
              <a:rPr lang="en-US" sz="2000" dirty="0"/>
              <a:t> is the class of data encoding methods that uses inexact approximations and partial data discarding to represent the content. These techniques are used to reduce data size for storing, handling, and transmitting content</a:t>
            </a:r>
          </a:p>
        </p:txBody>
      </p:sp>
    </p:spTree>
    <p:extLst>
      <p:ext uri="{BB962C8B-B14F-4D97-AF65-F5344CB8AC3E}">
        <p14:creationId xmlns:p14="http://schemas.microsoft.com/office/powerpoint/2010/main" val="1189282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6000" dirty="0">
                <a:latin typeface="Bahnschrift SemiBold SemiConden" panose="020B0502040204020203" pitchFamily="34" charset="0"/>
              </a:rPr>
              <a:t>Various </a:t>
            </a:r>
            <a:r>
              <a:rPr lang="en-US" sz="6000" dirty="0" err="1">
                <a:latin typeface="Bahnschrift SemiBold SemiConden" panose="020B0502040204020203" pitchFamily="34" charset="0"/>
              </a:rPr>
              <a:t>Lossy</a:t>
            </a:r>
            <a:r>
              <a:rPr lang="en-US" sz="6000" dirty="0">
                <a:latin typeface="Bahnschrift SemiBold SemiConden" panose="020B0502040204020203" pitchFamily="34" charset="0"/>
              </a:rPr>
              <a:t> Compression Methods are:</a:t>
            </a:r>
            <a:endParaRPr lang="en-IN" sz="6000" dirty="0">
              <a:latin typeface="Bahnschrift SemiBold SemiConden" panose="020B0502040204020203" pitchFamily="34" charset="0"/>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endParaRPr lang="en-IN" sz="2400" dirty="0"/>
          </a:p>
          <a:p>
            <a:pPr marL="514350" indent="-514350">
              <a:buFont typeface="+mj-lt"/>
              <a:buAutoNum type="arabicPeriod"/>
            </a:pPr>
            <a:r>
              <a:rPr lang="en-IN" sz="2400" dirty="0"/>
              <a:t>Cartesian Perceptual Compression(CPC)</a:t>
            </a:r>
          </a:p>
          <a:p>
            <a:pPr marL="514350" indent="-514350">
              <a:buFont typeface="+mj-lt"/>
              <a:buAutoNum type="arabicPeriod"/>
            </a:pPr>
            <a:r>
              <a:rPr lang="en-IN" sz="2400" dirty="0"/>
              <a:t>Fractal compression</a:t>
            </a:r>
          </a:p>
          <a:p>
            <a:pPr marL="514350" indent="-514350">
              <a:buFont typeface="+mj-lt"/>
              <a:buAutoNum type="arabicPeriod"/>
            </a:pPr>
            <a:r>
              <a:rPr lang="en-IN" sz="2400" dirty="0"/>
              <a:t>JPEG and JPEG 2000 </a:t>
            </a:r>
          </a:p>
          <a:p>
            <a:pPr marL="514350" indent="-514350">
              <a:buFont typeface="+mj-lt"/>
              <a:buAutoNum type="arabicPeriod"/>
            </a:pPr>
            <a:r>
              <a:rPr lang="en-IN" sz="2400" dirty="0"/>
              <a:t>PGF.</a:t>
            </a:r>
            <a:endParaRPr lang="en-US" sz="2400" dirty="0"/>
          </a:p>
        </p:txBody>
      </p:sp>
    </p:spTree>
    <p:extLst>
      <p:ext uri="{BB962C8B-B14F-4D97-AF65-F5344CB8AC3E}">
        <p14:creationId xmlns:p14="http://schemas.microsoft.com/office/powerpoint/2010/main" val="344268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IN" sz="6000" dirty="0">
                <a:latin typeface="Bahnschrift SemiBold SemiConden" panose="020B0502040204020203" pitchFamily="34" charset="0"/>
              </a:rPr>
              <a:t>Various Loss-Less Compression Method</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IN" sz="2400" dirty="0"/>
              <a:t>Run-length encoding</a:t>
            </a:r>
          </a:p>
          <a:p>
            <a:pPr marL="514350" indent="-514350">
              <a:buFont typeface="+mj-lt"/>
              <a:buAutoNum type="arabicPeriod"/>
            </a:pPr>
            <a:r>
              <a:rPr lang="en-IN" sz="2400" dirty="0"/>
              <a:t>Entropy coding </a:t>
            </a:r>
          </a:p>
          <a:p>
            <a:pPr marL="514350" indent="-514350">
              <a:buFont typeface="+mj-lt"/>
              <a:buAutoNum type="arabicPeriod"/>
            </a:pPr>
            <a:r>
              <a:rPr lang="en-IN" sz="2400" dirty="0"/>
              <a:t>Adaptive dictionary algorithms</a:t>
            </a:r>
          </a:p>
          <a:p>
            <a:pPr marL="514350" indent="-514350">
              <a:buFont typeface="+mj-lt"/>
              <a:buAutoNum type="arabicPeriod"/>
            </a:pPr>
            <a:r>
              <a:rPr lang="en-IN" sz="2400" dirty="0"/>
              <a:t>Deflation</a:t>
            </a:r>
          </a:p>
        </p:txBody>
      </p:sp>
    </p:spTree>
    <p:extLst>
      <p:ext uri="{BB962C8B-B14F-4D97-AF65-F5344CB8AC3E}">
        <p14:creationId xmlns:p14="http://schemas.microsoft.com/office/powerpoint/2010/main" val="1736475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A1B3-AA25-4C1A-9599-13F4D86AD8E9}"/>
              </a:ext>
            </a:extLst>
          </p:cNvPr>
          <p:cNvSpPr>
            <a:spLocks noGrp="1"/>
          </p:cNvSpPr>
          <p:nvPr>
            <p:ph type="title"/>
          </p:nvPr>
        </p:nvSpPr>
        <p:spPr/>
        <p:txBody>
          <a:bodyPr>
            <a:normAutofit/>
          </a:bodyPr>
          <a:lstStyle/>
          <a:p>
            <a:pPr algn="ctr"/>
            <a:r>
              <a:rPr lang="en-IN" sz="6600" dirty="0">
                <a:latin typeface="Bahnschrift SemiBold SemiConden" panose="020B0502040204020203" pitchFamily="34" charset="0"/>
              </a:rPr>
              <a:t>Objectives</a:t>
            </a:r>
            <a:endParaRPr lang="en-US" sz="66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AF0B40C8-F1B6-49C6-A46A-5A86F133FF51}"/>
              </a:ext>
            </a:extLst>
          </p:cNvPr>
          <p:cNvSpPr>
            <a:spLocks noGrp="1"/>
          </p:cNvSpPr>
          <p:nvPr>
            <p:ph idx="1"/>
          </p:nvPr>
        </p:nvSpPr>
        <p:spPr>
          <a:xfrm>
            <a:off x="1242948" y="1988243"/>
            <a:ext cx="9702927" cy="4050792"/>
          </a:xfrm>
        </p:spPr>
        <p:txBody>
          <a:bodyPr/>
          <a:lstStyle/>
          <a:p>
            <a:r>
              <a:rPr lang="en-US" sz="2400" dirty="0"/>
              <a:t>To reduce i</a:t>
            </a:r>
            <a:r>
              <a:rPr lang="en-US" sz="2400" b="0" i="0" dirty="0">
                <a:effectLst/>
              </a:rPr>
              <a:t>mage size without affecting image quality.</a:t>
            </a:r>
            <a:endParaRPr lang="en-IN" sz="2400" dirty="0"/>
          </a:p>
          <a:p>
            <a:r>
              <a:rPr lang="en-IN" sz="2400" dirty="0"/>
              <a:t>T</a:t>
            </a:r>
            <a:r>
              <a:rPr lang="en-US" sz="2400" dirty="0"/>
              <a:t>o save memory </a:t>
            </a:r>
          </a:p>
          <a:p>
            <a:r>
              <a:rPr lang="en-US" sz="2400" dirty="0"/>
              <a:t>To achieve high compression ratio.</a:t>
            </a:r>
          </a:p>
          <a:p>
            <a:r>
              <a:rPr lang="en-US" sz="2400" dirty="0"/>
              <a:t>To minimize the bit rate of the compressed output without any distortion of the image. </a:t>
            </a:r>
          </a:p>
          <a:p>
            <a:r>
              <a:rPr lang="en-US" sz="2400" dirty="0"/>
              <a:t>To obtain high PSNR in compressed image.</a:t>
            </a:r>
            <a:endParaRPr lang="en-IN" sz="2400" dirty="0"/>
          </a:p>
          <a:p>
            <a:endParaRPr lang="en-US" dirty="0"/>
          </a:p>
        </p:txBody>
      </p:sp>
    </p:spTree>
    <p:extLst>
      <p:ext uri="{BB962C8B-B14F-4D97-AF65-F5344CB8AC3E}">
        <p14:creationId xmlns:p14="http://schemas.microsoft.com/office/powerpoint/2010/main" val="3193400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8379" y="219847"/>
            <a:ext cx="10515600" cy="1325563"/>
          </a:xfrm>
        </p:spPr>
        <p:txBody>
          <a:bodyPr>
            <a:normAutofit/>
          </a:bodyPr>
          <a:lstStyle/>
          <a:p>
            <a:pPr algn="ctr"/>
            <a:r>
              <a:rPr lang="en-US" b="1" dirty="0"/>
              <a:t>Steps involved in Compressing and Decompressing of Image	</a:t>
            </a:r>
            <a:endParaRPr lang="en-IN" b="1" dirty="0"/>
          </a:p>
        </p:txBody>
      </p:sp>
      <p:sp>
        <p:nvSpPr>
          <p:cNvPr id="5" name="Content Placeholder 4"/>
          <p:cNvSpPr>
            <a:spLocks noGrp="1"/>
          </p:cNvSpPr>
          <p:nvPr>
            <p:ph idx="1"/>
          </p:nvPr>
        </p:nvSpPr>
        <p:spPr>
          <a:xfrm>
            <a:off x="838200" y="1640793"/>
            <a:ext cx="10515600" cy="4811282"/>
          </a:xfrm>
        </p:spPr>
        <p:txBody>
          <a:bodyPr>
            <a:normAutofit/>
          </a:bodyPr>
          <a:lstStyle/>
          <a:p>
            <a:pPr marL="514350" indent="-514350">
              <a:buFont typeface="+mj-lt"/>
              <a:buAutoNum type="arabicPeriod"/>
            </a:pPr>
            <a:r>
              <a:rPr lang="en-US" sz="2000" dirty="0"/>
              <a:t>Specify the Rate and Distortion parameters for the target image.</a:t>
            </a:r>
          </a:p>
          <a:p>
            <a:pPr marL="514350" indent="-514350">
              <a:buFont typeface="+mj-lt"/>
              <a:buAutoNum type="arabicPeriod"/>
            </a:pPr>
            <a:r>
              <a:rPr lang="en-US" sz="2000" dirty="0"/>
              <a:t>Dividing the image data into various classes.</a:t>
            </a:r>
          </a:p>
          <a:p>
            <a:pPr marL="514350" indent="-514350">
              <a:buFont typeface="+mj-lt"/>
              <a:buAutoNum type="arabicPeriod"/>
            </a:pPr>
            <a:r>
              <a:rPr lang="en-US" sz="2000" dirty="0"/>
              <a:t>Dividing the available bit budget among these classes.</a:t>
            </a:r>
          </a:p>
          <a:p>
            <a:pPr marL="514350" indent="-514350">
              <a:buFont typeface="+mj-lt"/>
              <a:buAutoNum type="arabicPeriod"/>
            </a:pPr>
            <a:r>
              <a:rPr lang="en-US" sz="2000" dirty="0"/>
              <a:t>Quantize each class separately using bit allocation.</a:t>
            </a:r>
          </a:p>
          <a:p>
            <a:pPr marL="514350" indent="-514350">
              <a:buFont typeface="+mj-lt"/>
              <a:buAutoNum type="arabicPeriod"/>
            </a:pPr>
            <a:r>
              <a:rPr lang="en-US" sz="2000" dirty="0"/>
              <a:t>Encode each class separately using an entropy coder</a:t>
            </a:r>
          </a:p>
          <a:p>
            <a:pPr marL="514350" indent="-514350">
              <a:buFont typeface="+mj-lt"/>
              <a:buAutoNum type="arabicPeriod"/>
            </a:pPr>
            <a:r>
              <a:rPr lang="en-US" sz="2000" dirty="0"/>
              <a:t>Reconstructing the image from the compressed data.</a:t>
            </a:r>
          </a:p>
          <a:p>
            <a:pPr marL="514350" indent="-514350">
              <a:buFont typeface="+mj-lt"/>
              <a:buAutoNum type="arabicPeriod"/>
            </a:pPr>
            <a:r>
              <a:rPr lang="en-US" sz="2000" dirty="0"/>
              <a:t>Read the quantized data from the file, using an entropy decoder.</a:t>
            </a:r>
          </a:p>
          <a:p>
            <a:pPr marL="514350" indent="-514350">
              <a:buFont typeface="+mj-lt"/>
              <a:buAutoNum type="arabicPeriod"/>
            </a:pPr>
            <a:r>
              <a:rPr lang="en-IN" sz="2000" dirty="0" err="1"/>
              <a:t>Dequantized</a:t>
            </a:r>
            <a:r>
              <a:rPr lang="en-IN" sz="2000" dirty="0"/>
              <a:t> the data.</a:t>
            </a:r>
          </a:p>
          <a:p>
            <a:pPr marL="514350" indent="-514350">
              <a:buFont typeface="+mj-lt"/>
              <a:buAutoNum type="arabicPeriod"/>
            </a:pPr>
            <a:r>
              <a:rPr lang="en-IN" sz="2000" dirty="0"/>
              <a:t>Rebuild the image.</a:t>
            </a:r>
          </a:p>
        </p:txBody>
      </p:sp>
    </p:spTree>
    <p:extLst>
      <p:ext uri="{BB962C8B-B14F-4D97-AF65-F5344CB8AC3E}">
        <p14:creationId xmlns:p14="http://schemas.microsoft.com/office/powerpoint/2010/main" val="2499269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98CF7-403E-42BE-A9F2-19F8FBDEA049}"/>
              </a:ext>
            </a:extLst>
          </p:cNvPr>
          <p:cNvSpPr>
            <a:spLocks noGrp="1"/>
          </p:cNvSpPr>
          <p:nvPr>
            <p:ph type="title"/>
          </p:nvPr>
        </p:nvSpPr>
        <p:spPr>
          <a:xfrm>
            <a:off x="579494" y="3120223"/>
            <a:ext cx="10787418" cy="1320800"/>
          </a:xfrm>
        </p:spPr>
        <p:txBody>
          <a:bodyPr>
            <a:noAutofit/>
          </a:bodyPr>
          <a:lstStyle/>
          <a:p>
            <a:pPr algn="ctr"/>
            <a:r>
              <a:rPr lang="en-US" sz="7200" dirty="0">
                <a:latin typeface="Bahnschrift SemiBold SemiConden" panose="020B0502040204020203" pitchFamily="34" charset="0"/>
                <a:ea typeface="+mj-lt"/>
                <a:cs typeface="+mj-lt"/>
              </a:rPr>
              <a:t>Image compression using WAVELETS</a:t>
            </a:r>
          </a:p>
          <a:p>
            <a:endParaRPr lang="en-US" sz="7200" dirty="0">
              <a:latin typeface="Bahnschrift SemiBold SemiConden" panose="020B0502040204020203" pitchFamily="34" charset="0"/>
            </a:endParaRPr>
          </a:p>
        </p:txBody>
      </p:sp>
    </p:spTree>
    <p:extLst>
      <p:ext uri="{BB962C8B-B14F-4D97-AF65-F5344CB8AC3E}">
        <p14:creationId xmlns:p14="http://schemas.microsoft.com/office/powerpoint/2010/main" val="3757436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auto">
          <a:xfrm>
            <a:off x="2209800" y="296861"/>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kumimoji="1" sz="3600">
                <a:solidFill>
                  <a:schemeClr val="tx2"/>
                </a:solidFill>
                <a:latin typeface="+mj-lt"/>
                <a:ea typeface="+mj-ea"/>
                <a:cs typeface="+mj-cs"/>
              </a:defRPr>
            </a:lvl1pPr>
            <a:lvl2pPr algn="ctr" rtl="0" eaLnBrk="0" fontAlgn="base" hangingPunct="0">
              <a:spcBef>
                <a:spcPct val="0"/>
              </a:spcBef>
              <a:spcAft>
                <a:spcPct val="0"/>
              </a:spcAft>
              <a:defRPr kumimoji="1" sz="3600">
                <a:solidFill>
                  <a:schemeClr val="tx2"/>
                </a:solidFill>
                <a:latin typeface="Times New Roman" pitchFamily="18" charset="0"/>
              </a:defRPr>
            </a:lvl2pPr>
            <a:lvl3pPr algn="ctr" rtl="0" eaLnBrk="0" fontAlgn="base" hangingPunct="0">
              <a:spcBef>
                <a:spcPct val="0"/>
              </a:spcBef>
              <a:spcAft>
                <a:spcPct val="0"/>
              </a:spcAft>
              <a:defRPr kumimoji="1" sz="3600">
                <a:solidFill>
                  <a:schemeClr val="tx2"/>
                </a:solidFill>
                <a:latin typeface="Times New Roman" pitchFamily="18" charset="0"/>
              </a:defRPr>
            </a:lvl3pPr>
            <a:lvl4pPr algn="ctr" rtl="0" eaLnBrk="0" fontAlgn="base" hangingPunct="0">
              <a:spcBef>
                <a:spcPct val="0"/>
              </a:spcBef>
              <a:spcAft>
                <a:spcPct val="0"/>
              </a:spcAft>
              <a:defRPr kumimoji="1" sz="3600">
                <a:solidFill>
                  <a:schemeClr val="tx2"/>
                </a:solidFill>
                <a:latin typeface="Times New Roman" pitchFamily="18" charset="0"/>
              </a:defRPr>
            </a:lvl4pPr>
            <a:lvl5pPr algn="ctr" rtl="0" eaLnBrk="0" fontAlgn="base" hangingPunct="0">
              <a:spcBef>
                <a:spcPct val="0"/>
              </a:spcBef>
              <a:spcAft>
                <a:spcPct val="0"/>
              </a:spcAft>
              <a:defRPr kumimoji="1" sz="3600">
                <a:solidFill>
                  <a:schemeClr val="tx2"/>
                </a:solidFill>
                <a:latin typeface="Times New Roman" pitchFamily="18" charset="0"/>
              </a:defRPr>
            </a:lvl5pPr>
            <a:lvl6pPr marL="457200" algn="ctr" rtl="0" eaLnBrk="0" fontAlgn="base" hangingPunct="0">
              <a:spcBef>
                <a:spcPct val="0"/>
              </a:spcBef>
              <a:spcAft>
                <a:spcPct val="0"/>
              </a:spcAft>
              <a:defRPr kumimoji="1" sz="3600">
                <a:solidFill>
                  <a:schemeClr val="tx2"/>
                </a:solidFill>
                <a:latin typeface="Times New Roman" pitchFamily="18" charset="0"/>
              </a:defRPr>
            </a:lvl6pPr>
            <a:lvl7pPr marL="914400" algn="ctr" rtl="0" eaLnBrk="0" fontAlgn="base" hangingPunct="0">
              <a:spcBef>
                <a:spcPct val="0"/>
              </a:spcBef>
              <a:spcAft>
                <a:spcPct val="0"/>
              </a:spcAft>
              <a:defRPr kumimoji="1" sz="3600">
                <a:solidFill>
                  <a:schemeClr val="tx2"/>
                </a:solidFill>
                <a:latin typeface="Times New Roman" pitchFamily="18" charset="0"/>
              </a:defRPr>
            </a:lvl7pPr>
            <a:lvl8pPr marL="1371600" algn="ctr" rtl="0" eaLnBrk="0" fontAlgn="base" hangingPunct="0">
              <a:spcBef>
                <a:spcPct val="0"/>
              </a:spcBef>
              <a:spcAft>
                <a:spcPct val="0"/>
              </a:spcAft>
              <a:defRPr kumimoji="1" sz="3600">
                <a:solidFill>
                  <a:schemeClr val="tx2"/>
                </a:solidFill>
                <a:latin typeface="Times New Roman" pitchFamily="18" charset="0"/>
              </a:defRPr>
            </a:lvl8pPr>
            <a:lvl9pPr marL="1828800" algn="ctr" rtl="0" eaLnBrk="0" fontAlgn="base" hangingPunct="0">
              <a:spcBef>
                <a:spcPct val="0"/>
              </a:spcBef>
              <a:spcAft>
                <a:spcPct val="0"/>
              </a:spcAft>
              <a:defRPr kumimoji="1" sz="3600">
                <a:solidFill>
                  <a:schemeClr val="tx2"/>
                </a:solidFill>
                <a:latin typeface="Times New Roman" pitchFamily="18" charset="0"/>
              </a:defRPr>
            </a:lvl9pPr>
          </a:lstStyle>
          <a:p>
            <a:r>
              <a:rPr lang="en-US" altLang="en-US" sz="6000" dirty="0">
                <a:solidFill>
                  <a:schemeClr val="accent2">
                    <a:lumMod val="60000"/>
                    <a:lumOff val="40000"/>
                  </a:schemeClr>
                </a:solidFill>
                <a:latin typeface="Bahnschrift SemiBold SemiConden" panose="020B0502040204020203" pitchFamily="34" charset="0"/>
              </a:rPr>
              <a:t>What is a wavelet?</a:t>
            </a:r>
          </a:p>
        </p:txBody>
      </p:sp>
      <p:sp>
        <p:nvSpPr>
          <p:cNvPr id="5" name="Content Placeholder 2"/>
          <p:cNvSpPr>
            <a:spLocks noGrp="1"/>
          </p:cNvSpPr>
          <p:nvPr/>
        </p:nvSpPr>
        <p:spPr bwMode="auto">
          <a:xfrm>
            <a:off x="2209800" y="1656688"/>
            <a:ext cx="8153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26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200">
                <a:solidFill>
                  <a:schemeClr val="tx1"/>
                </a:solidFill>
                <a:latin typeface="+mn-lt"/>
              </a:defRPr>
            </a:lvl2pPr>
            <a:lvl3pPr marL="1143000" indent="-228600" algn="l" rtl="0" eaLnBrk="0" fontAlgn="base" hangingPunct="0">
              <a:spcBef>
                <a:spcPct val="20000"/>
              </a:spcBef>
              <a:spcAft>
                <a:spcPct val="0"/>
              </a:spcAft>
              <a:buChar char="•"/>
              <a:defRPr kumimoji="1">
                <a:solidFill>
                  <a:schemeClr val="tx1"/>
                </a:solidFill>
                <a:latin typeface="+mn-lt"/>
              </a:defRPr>
            </a:lvl3pPr>
            <a:lvl4pPr marL="1600200" indent="-228600" algn="l" rtl="0" eaLnBrk="0" fontAlgn="base" hangingPunct="0">
              <a:spcBef>
                <a:spcPct val="20000"/>
              </a:spcBef>
              <a:spcAft>
                <a:spcPct val="0"/>
              </a:spcAft>
              <a:buChar char="–"/>
              <a:defRPr kumimoji="1" sz="1400">
                <a:solidFill>
                  <a:schemeClr val="tx1"/>
                </a:solidFill>
                <a:latin typeface="+mn-lt"/>
              </a:defRPr>
            </a:lvl4pPr>
            <a:lvl5pPr marL="2057400" indent="-228600" algn="l" rtl="0" eaLnBrk="0" fontAlgn="base" hangingPunct="0">
              <a:spcBef>
                <a:spcPct val="20000"/>
              </a:spcBef>
              <a:spcAft>
                <a:spcPct val="0"/>
              </a:spcAft>
              <a:buChar char="•"/>
              <a:defRPr kumimoji="1" sz="1400">
                <a:solidFill>
                  <a:schemeClr val="tx1"/>
                </a:solidFill>
                <a:latin typeface="+mn-lt"/>
              </a:defRPr>
            </a:lvl5pPr>
            <a:lvl6pPr marL="2514600" indent="-228600" algn="l" rtl="0" eaLnBrk="0" fontAlgn="base" hangingPunct="0">
              <a:spcBef>
                <a:spcPct val="20000"/>
              </a:spcBef>
              <a:spcAft>
                <a:spcPct val="0"/>
              </a:spcAft>
              <a:buChar char="•"/>
              <a:defRPr kumimoji="1" sz="1400">
                <a:solidFill>
                  <a:schemeClr val="tx1"/>
                </a:solidFill>
                <a:latin typeface="+mn-lt"/>
              </a:defRPr>
            </a:lvl6pPr>
            <a:lvl7pPr marL="2971800" indent="-228600" algn="l" rtl="0" eaLnBrk="0" fontAlgn="base" hangingPunct="0">
              <a:spcBef>
                <a:spcPct val="20000"/>
              </a:spcBef>
              <a:spcAft>
                <a:spcPct val="0"/>
              </a:spcAft>
              <a:buChar char="•"/>
              <a:defRPr kumimoji="1" sz="1400">
                <a:solidFill>
                  <a:schemeClr val="tx1"/>
                </a:solidFill>
                <a:latin typeface="+mn-lt"/>
              </a:defRPr>
            </a:lvl7pPr>
            <a:lvl8pPr marL="3429000" indent="-228600" algn="l" rtl="0" eaLnBrk="0" fontAlgn="base" hangingPunct="0">
              <a:spcBef>
                <a:spcPct val="20000"/>
              </a:spcBef>
              <a:spcAft>
                <a:spcPct val="0"/>
              </a:spcAft>
              <a:buChar char="•"/>
              <a:defRPr kumimoji="1" sz="1400">
                <a:solidFill>
                  <a:schemeClr val="tx1"/>
                </a:solidFill>
                <a:latin typeface="+mn-lt"/>
              </a:defRPr>
            </a:lvl8pPr>
            <a:lvl9pPr marL="3886200" indent="-228600" algn="l" rtl="0" eaLnBrk="0" fontAlgn="base" hangingPunct="0">
              <a:spcBef>
                <a:spcPct val="20000"/>
              </a:spcBef>
              <a:spcAft>
                <a:spcPct val="0"/>
              </a:spcAft>
              <a:buChar char="•"/>
              <a:defRPr kumimoji="1" sz="1400">
                <a:solidFill>
                  <a:schemeClr val="tx1"/>
                </a:solidFill>
                <a:latin typeface="+mn-lt"/>
              </a:defRPr>
            </a:lvl9pPr>
          </a:lstStyle>
          <a:p>
            <a:pPr>
              <a:defRPr/>
            </a:pPr>
            <a:r>
              <a:rPr lang="en-US" sz="2400" dirty="0"/>
              <a:t>A function that waves above and below the x-axis with the following properties:</a:t>
            </a:r>
          </a:p>
          <a:p>
            <a:pPr lvl="1">
              <a:defRPr/>
            </a:pPr>
            <a:r>
              <a:rPr lang="en-US" sz="2000" dirty="0"/>
              <a:t>Varying frequency</a:t>
            </a:r>
          </a:p>
          <a:p>
            <a:pPr lvl="1">
              <a:defRPr/>
            </a:pPr>
            <a:r>
              <a:rPr lang="en-US" sz="2000" dirty="0"/>
              <a:t>Limited duration</a:t>
            </a:r>
          </a:p>
          <a:p>
            <a:pPr lvl="1">
              <a:defRPr/>
            </a:pPr>
            <a:r>
              <a:rPr lang="en-US" sz="2000" dirty="0"/>
              <a:t>Zero average value</a:t>
            </a:r>
          </a:p>
          <a:p>
            <a:pPr>
              <a:defRPr/>
            </a:pPr>
            <a:r>
              <a:rPr lang="en-US" sz="2400" dirty="0"/>
              <a:t>Unlike sinusoids, used by FT, which have infinite duration and constant frequency.</a:t>
            </a:r>
          </a:p>
          <a:p>
            <a:pPr>
              <a:defRPr/>
            </a:pPr>
            <a:endParaRPr lang="en-US"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499" y="5058700"/>
            <a:ext cx="533400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7" name="TextBox 4"/>
          <p:cNvSpPr txBox="1">
            <a:spLocks noChangeArrowheads="1"/>
          </p:cNvSpPr>
          <p:nvPr/>
        </p:nvSpPr>
        <p:spPr bwMode="auto">
          <a:xfrm>
            <a:off x="4145756" y="4518687"/>
            <a:ext cx="4281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spcBef>
                <a:spcPct val="0"/>
              </a:spcBef>
              <a:buFontTx/>
              <a:buNone/>
            </a:pPr>
            <a:r>
              <a:rPr lang="en-US" altLang="en-US" sz="2000" dirty="0">
                <a:solidFill>
                  <a:schemeClr val="accent2">
                    <a:lumMod val="60000"/>
                    <a:lumOff val="40000"/>
                  </a:schemeClr>
                </a:solidFill>
              </a:rPr>
              <a:t>Sinusoid                                  Wavelet </a:t>
            </a:r>
          </a:p>
        </p:txBody>
      </p:sp>
    </p:spTree>
    <p:extLst>
      <p:ext uri="{BB962C8B-B14F-4D97-AF65-F5344CB8AC3E}">
        <p14:creationId xmlns:p14="http://schemas.microsoft.com/office/powerpoint/2010/main" val="1586570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nvSpPr>
        <p:spPr bwMode="auto">
          <a:xfrm>
            <a:off x="2209800" y="722561"/>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kumimoji="1" sz="3600">
                <a:solidFill>
                  <a:schemeClr val="tx2"/>
                </a:solidFill>
                <a:latin typeface="+mj-lt"/>
                <a:ea typeface="+mj-ea"/>
                <a:cs typeface="+mj-cs"/>
              </a:defRPr>
            </a:lvl1pPr>
            <a:lvl2pPr algn="ctr" rtl="0" eaLnBrk="0" fontAlgn="base" hangingPunct="0">
              <a:spcBef>
                <a:spcPct val="0"/>
              </a:spcBef>
              <a:spcAft>
                <a:spcPct val="0"/>
              </a:spcAft>
              <a:defRPr kumimoji="1" sz="3600">
                <a:solidFill>
                  <a:schemeClr val="tx2"/>
                </a:solidFill>
                <a:latin typeface="Times New Roman" pitchFamily="18" charset="0"/>
              </a:defRPr>
            </a:lvl2pPr>
            <a:lvl3pPr algn="ctr" rtl="0" eaLnBrk="0" fontAlgn="base" hangingPunct="0">
              <a:spcBef>
                <a:spcPct val="0"/>
              </a:spcBef>
              <a:spcAft>
                <a:spcPct val="0"/>
              </a:spcAft>
              <a:defRPr kumimoji="1" sz="3600">
                <a:solidFill>
                  <a:schemeClr val="tx2"/>
                </a:solidFill>
                <a:latin typeface="Times New Roman" pitchFamily="18" charset="0"/>
              </a:defRPr>
            </a:lvl3pPr>
            <a:lvl4pPr algn="ctr" rtl="0" eaLnBrk="0" fontAlgn="base" hangingPunct="0">
              <a:spcBef>
                <a:spcPct val="0"/>
              </a:spcBef>
              <a:spcAft>
                <a:spcPct val="0"/>
              </a:spcAft>
              <a:defRPr kumimoji="1" sz="3600">
                <a:solidFill>
                  <a:schemeClr val="tx2"/>
                </a:solidFill>
                <a:latin typeface="Times New Roman" pitchFamily="18" charset="0"/>
              </a:defRPr>
            </a:lvl4pPr>
            <a:lvl5pPr algn="ctr" rtl="0" eaLnBrk="0" fontAlgn="base" hangingPunct="0">
              <a:spcBef>
                <a:spcPct val="0"/>
              </a:spcBef>
              <a:spcAft>
                <a:spcPct val="0"/>
              </a:spcAft>
              <a:defRPr kumimoji="1" sz="3600">
                <a:solidFill>
                  <a:schemeClr val="tx2"/>
                </a:solidFill>
                <a:latin typeface="Times New Roman" pitchFamily="18" charset="0"/>
              </a:defRPr>
            </a:lvl5pPr>
            <a:lvl6pPr marL="457200" algn="ctr" rtl="0" eaLnBrk="0" fontAlgn="base" hangingPunct="0">
              <a:spcBef>
                <a:spcPct val="0"/>
              </a:spcBef>
              <a:spcAft>
                <a:spcPct val="0"/>
              </a:spcAft>
              <a:defRPr kumimoji="1" sz="3600">
                <a:solidFill>
                  <a:schemeClr val="tx2"/>
                </a:solidFill>
                <a:latin typeface="Times New Roman" pitchFamily="18" charset="0"/>
              </a:defRPr>
            </a:lvl6pPr>
            <a:lvl7pPr marL="914400" algn="ctr" rtl="0" eaLnBrk="0" fontAlgn="base" hangingPunct="0">
              <a:spcBef>
                <a:spcPct val="0"/>
              </a:spcBef>
              <a:spcAft>
                <a:spcPct val="0"/>
              </a:spcAft>
              <a:defRPr kumimoji="1" sz="3600">
                <a:solidFill>
                  <a:schemeClr val="tx2"/>
                </a:solidFill>
                <a:latin typeface="Times New Roman" pitchFamily="18" charset="0"/>
              </a:defRPr>
            </a:lvl7pPr>
            <a:lvl8pPr marL="1371600" algn="ctr" rtl="0" eaLnBrk="0" fontAlgn="base" hangingPunct="0">
              <a:spcBef>
                <a:spcPct val="0"/>
              </a:spcBef>
              <a:spcAft>
                <a:spcPct val="0"/>
              </a:spcAft>
              <a:defRPr kumimoji="1" sz="3600">
                <a:solidFill>
                  <a:schemeClr val="tx2"/>
                </a:solidFill>
                <a:latin typeface="Times New Roman" pitchFamily="18" charset="0"/>
              </a:defRPr>
            </a:lvl8pPr>
            <a:lvl9pPr marL="1828800" algn="ctr" rtl="0" eaLnBrk="0" fontAlgn="base" hangingPunct="0">
              <a:spcBef>
                <a:spcPct val="0"/>
              </a:spcBef>
              <a:spcAft>
                <a:spcPct val="0"/>
              </a:spcAft>
              <a:defRPr kumimoji="1" sz="3600">
                <a:solidFill>
                  <a:schemeClr val="tx2"/>
                </a:solidFill>
                <a:latin typeface="Times New Roman" pitchFamily="18" charset="0"/>
              </a:defRPr>
            </a:lvl9pPr>
          </a:lstStyle>
          <a:p>
            <a:r>
              <a:rPr lang="en-US" altLang="en-US" sz="6000" dirty="0">
                <a:solidFill>
                  <a:schemeClr val="accent2">
                    <a:lumMod val="60000"/>
                    <a:lumOff val="40000"/>
                  </a:schemeClr>
                </a:solidFill>
                <a:latin typeface="Bahnschrift SemiBold SemiConden" panose="020B0502040204020203" pitchFamily="34" charset="0"/>
              </a:rPr>
              <a:t>Types of Wavelets</a:t>
            </a:r>
          </a:p>
        </p:txBody>
      </p:sp>
      <p:sp>
        <p:nvSpPr>
          <p:cNvPr id="13" name="Content Placeholder 2"/>
          <p:cNvSpPr>
            <a:spLocks noGrp="1"/>
          </p:cNvSpPr>
          <p:nvPr/>
        </p:nvSpPr>
        <p:spPr bwMode="auto">
          <a:xfrm>
            <a:off x="1385887" y="1714501"/>
            <a:ext cx="8153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26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200">
                <a:solidFill>
                  <a:schemeClr val="tx1"/>
                </a:solidFill>
                <a:latin typeface="+mn-lt"/>
              </a:defRPr>
            </a:lvl2pPr>
            <a:lvl3pPr marL="1143000" indent="-228600" algn="l" rtl="0" eaLnBrk="0" fontAlgn="base" hangingPunct="0">
              <a:spcBef>
                <a:spcPct val="20000"/>
              </a:spcBef>
              <a:spcAft>
                <a:spcPct val="0"/>
              </a:spcAft>
              <a:buChar char="•"/>
              <a:defRPr kumimoji="1">
                <a:solidFill>
                  <a:schemeClr val="tx1"/>
                </a:solidFill>
                <a:latin typeface="+mn-lt"/>
              </a:defRPr>
            </a:lvl3pPr>
            <a:lvl4pPr marL="1600200" indent="-228600" algn="l" rtl="0" eaLnBrk="0" fontAlgn="base" hangingPunct="0">
              <a:spcBef>
                <a:spcPct val="20000"/>
              </a:spcBef>
              <a:spcAft>
                <a:spcPct val="0"/>
              </a:spcAft>
              <a:buChar char="–"/>
              <a:defRPr kumimoji="1" sz="1400">
                <a:solidFill>
                  <a:schemeClr val="tx1"/>
                </a:solidFill>
                <a:latin typeface="+mn-lt"/>
              </a:defRPr>
            </a:lvl4pPr>
            <a:lvl5pPr marL="2057400" indent="-228600" algn="l" rtl="0" eaLnBrk="0" fontAlgn="base" hangingPunct="0">
              <a:spcBef>
                <a:spcPct val="20000"/>
              </a:spcBef>
              <a:spcAft>
                <a:spcPct val="0"/>
              </a:spcAft>
              <a:buChar char="•"/>
              <a:defRPr kumimoji="1" sz="1400">
                <a:solidFill>
                  <a:schemeClr val="tx1"/>
                </a:solidFill>
                <a:latin typeface="+mn-lt"/>
              </a:defRPr>
            </a:lvl5pPr>
            <a:lvl6pPr marL="2514600" indent="-228600" algn="l" rtl="0" eaLnBrk="0" fontAlgn="base" hangingPunct="0">
              <a:spcBef>
                <a:spcPct val="20000"/>
              </a:spcBef>
              <a:spcAft>
                <a:spcPct val="0"/>
              </a:spcAft>
              <a:buChar char="•"/>
              <a:defRPr kumimoji="1" sz="1400">
                <a:solidFill>
                  <a:schemeClr val="tx1"/>
                </a:solidFill>
                <a:latin typeface="+mn-lt"/>
              </a:defRPr>
            </a:lvl6pPr>
            <a:lvl7pPr marL="2971800" indent="-228600" algn="l" rtl="0" eaLnBrk="0" fontAlgn="base" hangingPunct="0">
              <a:spcBef>
                <a:spcPct val="20000"/>
              </a:spcBef>
              <a:spcAft>
                <a:spcPct val="0"/>
              </a:spcAft>
              <a:buChar char="•"/>
              <a:defRPr kumimoji="1" sz="1400">
                <a:solidFill>
                  <a:schemeClr val="tx1"/>
                </a:solidFill>
                <a:latin typeface="+mn-lt"/>
              </a:defRPr>
            </a:lvl7pPr>
            <a:lvl8pPr marL="3429000" indent="-228600" algn="l" rtl="0" eaLnBrk="0" fontAlgn="base" hangingPunct="0">
              <a:spcBef>
                <a:spcPct val="20000"/>
              </a:spcBef>
              <a:spcAft>
                <a:spcPct val="0"/>
              </a:spcAft>
              <a:buChar char="•"/>
              <a:defRPr kumimoji="1" sz="1400">
                <a:solidFill>
                  <a:schemeClr val="tx1"/>
                </a:solidFill>
                <a:latin typeface="+mn-lt"/>
              </a:defRPr>
            </a:lvl8pPr>
            <a:lvl9pPr marL="3886200" indent="-228600" algn="l" rtl="0" eaLnBrk="0" fontAlgn="base" hangingPunct="0">
              <a:spcBef>
                <a:spcPct val="20000"/>
              </a:spcBef>
              <a:spcAft>
                <a:spcPct val="0"/>
              </a:spcAft>
              <a:buChar char="•"/>
              <a:defRPr kumimoji="1" sz="1400">
                <a:solidFill>
                  <a:schemeClr val="tx1"/>
                </a:solidFill>
                <a:latin typeface="+mn-lt"/>
              </a:defRPr>
            </a:lvl9pPr>
          </a:lstStyle>
          <a:p>
            <a:endParaRPr lang="en-US" altLang="en-US" dirty="0">
              <a:solidFill>
                <a:schemeClr val="accent2">
                  <a:lumMod val="60000"/>
                  <a:lumOff val="40000"/>
                </a:schemeClr>
              </a:solidFill>
            </a:endParaRPr>
          </a:p>
          <a:p>
            <a:r>
              <a:rPr lang="en-US" altLang="en-US" dirty="0">
                <a:solidFill>
                  <a:schemeClr val="tx1">
                    <a:lumMod val="95000"/>
                  </a:schemeClr>
                </a:solidFill>
              </a:rPr>
              <a:t>There are many different wavelets, for example:</a:t>
            </a:r>
          </a:p>
          <a:p>
            <a:endParaRPr lang="en-US" altLang="en-US" dirty="0">
              <a:solidFill>
                <a:schemeClr val="accent2">
                  <a:lumMod val="60000"/>
                  <a:lumOff val="40000"/>
                </a:schemeClr>
              </a:solidFill>
            </a:endParaRPr>
          </a:p>
          <a:p>
            <a:endParaRPr lang="en-US" altLang="en-US" dirty="0">
              <a:solidFill>
                <a:schemeClr val="accent2">
                  <a:lumMod val="60000"/>
                  <a:lumOff val="40000"/>
                </a:schemeClr>
              </a:solidFill>
            </a:endParaRPr>
          </a:p>
          <a:p>
            <a:endParaRPr lang="en-US" altLang="en-US" dirty="0">
              <a:solidFill>
                <a:schemeClr val="accent2">
                  <a:lumMod val="60000"/>
                  <a:lumOff val="40000"/>
                </a:schemeClr>
              </a:solidFill>
            </a:endParaRPr>
          </a:p>
          <a:p>
            <a:endParaRPr lang="en-US" altLang="en-US" dirty="0">
              <a:solidFill>
                <a:schemeClr val="accent2">
                  <a:lumMod val="60000"/>
                  <a:lumOff val="40000"/>
                </a:schemeClr>
              </a:solidFill>
            </a:endParaRPr>
          </a:p>
          <a:p>
            <a:endParaRPr lang="en-US" altLang="en-US" dirty="0">
              <a:solidFill>
                <a:schemeClr val="accent2">
                  <a:lumMod val="60000"/>
                  <a:lumOff val="40000"/>
                </a:schemeClr>
              </a:solidFill>
            </a:endParaRPr>
          </a:p>
        </p:txBody>
      </p:sp>
      <p:pic>
        <p:nvPicPr>
          <p:cNvPr id="14" name="Picture 13"/>
          <p:cNvPicPr>
            <a:picLocks noChangeAspect="1" noChangeArrowheads="1"/>
          </p:cNvPicPr>
          <p:nvPr/>
        </p:nvPicPr>
        <p:blipFill>
          <a:blip r:embed="rId2">
            <a:extLst>
              <a:ext uri="{28A0092B-C50C-407E-A947-70E740481C1C}">
                <a14:useLocalDpi xmlns:a14="http://schemas.microsoft.com/office/drawing/2010/main" val="0"/>
              </a:ext>
            </a:extLst>
          </a:blip>
          <a:srcRect l="10220"/>
          <a:stretch>
            <a:fillRect/>
          </a:stretch>
        </p:blipFill>
        <p:spPr bwMode="auto">
          <a:xfrm>
            <a:off x="4411663" y="3865563"/>
            <a:ext cx="2008188"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5" name="TextBox 7"/>
          <p:cNvSpPr txBox="1">
            <a:spLocks noChangeArrowheads="1"/>
          </p:cNvSpPr>
          <p:nvPr/>
        </p:nvSpPr>
        <p:spPr bwMode="auto">
          <a:xfrm>
            <a:off x="5022850" y="3371851"/>
            <a:ext cx="879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spcBef>
                <a:spcPct val="0"/>
              </a:spcBef>
              <a:buFontTx/>
              <a:buNone/>
              <a:defRPr/>
            </a:pPr>
            <a:r>
              <a:rPr lang="en-US" altLang="en-US" sz="2000" dirty="0" err="1">
                <a:solidFill>
                  <a:schemeClr val="accent2">
                    <a:lumMod val="60000"/>
                    <a:lumOff val="40000"/>
                  </a:schemeClr>
                </a:solidFill>
              </a:rPr>
              <a:t>Morlet</a:t>
            </a:r>
            <a:endParaRPr lang="en-US" altLang="en-US" sz="2000" dirty="0">
              <a:solidFill>
                <a:schemeClr val="accent2">
                  <a:lumMod val="60000"/>
                  <a:lumOff val="40000"/>
                </a:schemeClr>
              </a:solidFill>
            </a:endParaRPr>
          </a:p>
        </p:txBody>
      </p:sp>
      <p:pic>
        <p:nvPicPr>
          <p:cNvPr id="1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3884614"/>
            <a:ext cx="2262188"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7" name="TextBox 9"/>
          <p:cNvSpPr txBox="1">
            <a:spLocks noChangeArrowheads="1"/>
          </p:cNvSpPr>
          <p:nvPr/>
        </p:nvSpPr>
        <p:spPr bwMode="auto">
          <a:xfrm>
            <a:off x="2369344" y="3318917"/>
            <a:ext cx="747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spcBef>
                <a:spcPct val="0"/>
              </a:spcBef>
              <a:buFontTx/>
              <a:buNone/>
              <a:defRPr/>
            </a:pPr>
            <a:r>
              <a:rPr lang="en-US" altLang="en-US" sz="2000" dirty="0" err="1">
                <a:solidFill>
                  <a:schemeClr val="accent2">
                    <a:lumMod val="60000"/>
                    <a:lumOff val="40000"/>
                  </a:schemeClr>
                </a:solidFill>
              </a:rPr>
              <a:t>Haar</a:t>
            </a:r>
            <a:r>
              <a:rPr lang="en-US" altLang="en-US" sz="2000" dirty="0">
                <a:solidFill>
                  <a:schemeClr val="accent2">
                    <a:lumMod val="60000"/>
                    <a:lumOff val="40000"/>
                  </a:schemeClr>
                </a:solidFill>
              </a:rPr>
              <a:t> </a:t>
            </a:r>
          </a:p>
        </p:txBody>
      </p:sp>
      <p:sp>
        <p:nvSpPr>
          <p:cNvPr id="18" name="TextBox 11"/>
          <p:cNvSpPr txBox="1">
            <a:spLocks noChangeArrowheads="1"/>
          </p:cNvSpPr>
          <p:nvPr/>
        </p:nvSpPr>
        <p:spPr bwMode="auto">
          <a:xfrm>
            <a:off x="7466805" y="3371851"/>
            <a:ext cx="1381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spcBef>
                <a:spcPct val="0"/>
              </a:spcBef>
              <a:buFontTx/>
              <a:buNone/>
              <a:defRPr/>
            </a:pPr>
            <a:r>
              <a:rPr lang="en-US" altLang="en-US" sz="2000" dirty="0" err="1">
                <a:solidFill>
                  <a:schemeClr val="accent2">
                    <a:lumMod val="60000"/>
                    <a:lumOff val="40000"/>
                  </a:schemeClr>
                </a:solidFill>
              </a:rPr>
              <a:t>Daubechies</a:t>
            </a:r>
            <a:endParaRPr lang="en-US" altLang="en-US" sz="2000" dirty="0">
              <a:solidFill>
                <a:schemeClr val="accent2">
                  <a:lumMod val="60000"/>
                  <a:lumOff val="40000"/>
                </a:schemeClr>
              </a:solidFill>
            </a:endParaRPr>
          </a:p>
        </p:txBody>
      </p:sp>
      <p:pic>
        <p:nvPicPr>
          <p:cNvPr id="19"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874" y="3830639"/>
            <a:ext cx="2058988"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93082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bwMode="auto">
          <a:xfrm>
            <a:off x="1057275" y="228765"/>
            <a:ext cx="7772400"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kumimoji="1" sz="3600">
                <a:solidFill>
                  <a:schemeClr val="tx2"/>
                </a:solidFill>
                <a:latin typeface="+mj-lt"/>
                <a:ea typeface="+mj-ea"/>
                <a:cs typeface="+mj-cs"/>
              </a:defRPr>
            </a:lvl1pPr>
            <a:lvl2pPr algn="ctr" rtl="0" eaLnBrk="0" fontAlgn="base" hangingPunct="0">
              <a:spcBef>
                <a:spcPct val="0"/>
              </a:spcBef>
              <a:spcAft>
                <a:spcPct val="0"/>
              </a:spcAft>
              <a:defRPr kumimoji="1" sz="3600">
                <a:solidFill>
                  <a:schemeClr val="tx2"/>
                </a:solidFill>
                <a:latin typeface="Times New Roman" pitchFamily="18" charset="0"/>
              </a:defRPr>
            </a:lvl2pPr>
            <a:lvl3pPr algn="ctr" rtl="0" eaLnBrk="0" fontAlgn="base" hangingPunct="0">
              <a:spcBef>
                <a:spcPct val="0"/>
              </a:spcBef>
              <a:spcAft>
                <a:spcPct val="0"/>
              </a:spcAft>
              <a:defRPr kumimoji="1" sz="3600">
                <a:solidFill>
                  <a:schemeClr val="tx2"/>
                </a:solidFill>
                <a:latin typeface="Times New Roman" pitchFamily="18" charset="0"/>
              </a:defRPr>
            </a:lvl3pPr>
            <a:lvl4pPr algn="ctr" rtl="0" eaLnBrk="0" fontAlgn="base" hangingPunct="0">
              <a:spcBef>
                <a:spcPct val="0"/>
              </a:spcBef>
              <a:spcAft>
                <a:spcPct val="0"/>
              </a:spcAft>
              <a:defRPr kumimoji="1" sz="3600">
                <a:solidFill>
                  <a:schemeClr val="tx2"/>
                </a:solidFill>
                <a:latin typeface="Times New Roman" pitchFamily="18" charset="0"/>
              </a:defRPr>
            </a:lvl4pPr>
            <a:lvl5pPr algn="ctr" rtl="0" eaLnBrk="0" fontAlgn="base" hangingPunct="0">
              <a:spcBef>
                <a:spcPct val="0"/>
              </a:spcBef>
              <a:spcAft>
                <a:spcPct val="0"/>
              </a:spcAft>
              <a:defRPr kumimoji="1" sz="3600">
                <a:solidFill>
                  <a:schemeClr val="tx2"/>
                </a:solidFill>
                <a:latin typeface="Times New Roman" pitchFamily="18" charset="0"/>
              </a:defRPr>
            </a:lvl5pPr>
            <a:lvl6pPr marL="457200" algn="ctr" rtl="0" eaLnBrk="0" fontAlgn="base" hangingPunct="0">
              <a:spcBef>
                <a:spcPct val="0"/>
              </a:spcBef>
              <a:spcAft>
                <a:spcPct val="0"/>
              </a:spcAft>
              <a:defRPr kumimoji="1" sz="3600">
                <a:solidFill>
                  <a:schemeClr val="tx2"/>
                </a:solidFill>
                <a:latin typeface="Times New Roman" pitchFamily="18" charset="0"/>
              </a:defRPr>
            </a:lvl6pPr>
            <a:lvl7pPr marL="914400" algn="ctr" rtl="0" eaLnBrk="0" fontAlgn="base" hangingPunct="0">
              <a:spcBef>
                <a:spcPct val="0"/>
              </a:spcBef>
              <a:spcAft>
                <a:spcPct val="0"/>
              </a:spcAft>
              <a:defRPr kumimoji="1" sz="3600">
                <a:solidFill>
                  <a:schemeClr val="tx2"/>
                </a:solidFill>
                <a:latin typeface="Times New Roman" pitchFamily="18" charset="0"/>
              </a:defRPr>
            </a:lvl7pPr>
            <a:lvl8pPr marL="1371600" algn="ctr" rtl="0" eaLnBrk="0" fontAlgn="base" hangingPunct="0">
              <a:spcBef>
                <a:spcPct val="0"/>
              </a:spcBef>
              <a:spcAft>
                <a:spcPct val="0"/>
              </a:spcAft>
              <a:defRPr kumimoji="1" sz="3600">
                <a:solidFill>
                  <a:schemeClr val="tx2"/>
                </a:solidFill>
                <a:latin typeface="Times New Roman" pitchFamily="18" charset="0"/>
              </a:defRPr>
            </a:lvl8pPr>
            <a:lvl9pPr marL="1828800" algn="ctr" rtl="0" eaLnBrk="0" fontAlgn="base" hangingPunct="0">
              <a:spcBef>
                <a:spcPct val="0"/>
              </a:spcBef>
              <a:spcAft>
                <a:spcPct val="0"/>
              </a:spcAft>
              <a:defRPr kumimoji="1" sz="3600">
                <a:solidFill>
                  <a:schemeClr val="tx2"/>
                </a:solidFill>
                <a:latin typeface="Times New Roman" pitchFamily="18" charset="0"/>
              </a:defRPr>
            </a:lvl9pPr>
          </a:lstStyle>
          <a:p>
            <a:pPr algn="l"/>
            <a:r>
              <a:rPr lang="en-US" altLang="en-US" sz="2800" u="sng" dirty="0">
                <a:solidFill>
                  <a:schemeClr val="accent2">
                    <a:lumMod val="60000"/>
                    <a:lumOff val="40000"/>
                  </a:schemeClr>
                </a:solidFill>
              </a:rPr>
              <a:t>What is a wavelet transform ?</a:t>
            </a:r>
          </a:p>
        </p:txBody>
      </p:sp>
      <p:sp>
        <p:nvSpPr>
          <p:cNvPr id="7" name="Content Placeholder 2"/>
          <p:cNvSpPr>
            <a:spLocks noGrp="1"/>
          </p:cNvSpPr>
          <p:nvPr/>
        </p:nvSpPr>
        <p:spPr bwMode="auto">
          <a:xfrm>
            <a:off x="676275" y="1040915"/>
            <a:ext cx="815340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26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200">
                <a:solidFill>
                  <a:schemeClr val="tx1"/>
                </a:solidFill>
                <a:latin typeface="+mn-lt"/>
              </a:defRPr>
            </a:lvl2pPr>
            <a:lvl3pPr marL="1143000" indent="-228600" algn="l" rtl="0" eaLnBrk="0" fontAlgn="base" hangingPunct="0">
              <a:spcBef>
                <a:spcPct val="20000"/>
              </a:spcBef>
              <a:spcAft>
                <a:spcPct val="0"/>
              </a:spcAft>
              <a:buChar char="•"/>
              <a:defRPr kumimoji="1">
                <a:solidFill>
                  <a:schemeClr val="tx1"/>
                </a:solidFill>
                <a:latin typeface="+mn-lt"/>
              </a:defRPr>
            </a:lvl3pPr>
            <a:lvl4pPr marL="1600200" indent="-228600" algn="l" rtl="0" eaLnBrk="0" fontAlgn="base" hangingPunct="0">
              <a:spcBef>
                <a:spcPct val="20000"/>
              </a:spcBef>
              <a:spcAft>
                <a:spcPct val="0"/>
              </a:spcAft>
              <a:buChar char="–"/>
              <a:defRPr kumimoji="1" sz="1400">
                <a:solidFill>
                  <a:schemeClr val="tx1"/>
                </a:solidFill>
                <a:latin typeface="+mn-lt"/>
              </a:defRPr>
            </a:lvl4pPr>
            <a:lvl5pPr marL="2057400" indent="-228600" algn="l" rtl="0" eaLnBrk="0" fontAlgn="base" hangingPunct="0">
              <a:spcBef>
                <a:spcPct val="20000"/>
              </a:spcBef>
              <a:spcAft>
                <a:spcPct val="0"/>
              </a:spcAft>
              <a:buChar char="•"/>
              <a:defRPr kumimoji="1" sz="1400">
                <a:solidFill>
                  <a:schemeClr val="tx1"/>
                </a:solidFill>
                <a:latin typeface="+mn-lt"/>
              </a:defRPr>
            </a:lvl5pPr>
            <a:lvl6pPr marL="2514600" indent="-228600" algn="l" rtl="0" eaLnBrk="0" fontAlgn="base" hangingPunct="0">
              <a:spcBef>
                <a:spcPct val="20000"/>
              </a:spcBef>
              <a:spcAft>
                <a:spcPct val="0"/>
              </a:spcAft>
              <a:buChar char="•"/>
              <a:defRPr kumimoji="1" sz="1400">
                <a:solidFill>
                  <a:schemeClr val="tx1"/>
                </a:solidFill>
                <a:latin typeface="+mn-lt"/>
              </a:defRPr>
            </a:lvl6pPr>
            <a:lvl7pPr marL="2971800" indent="-228600" algn="l" rtl="0" eaLnBrk="0" fontAlgn="base" hangingPunct="0">
              <a:spcBef>
                <a:spcPct val="20000"/>
              </a:spcBef>
              <a:spcAft>
                <a:spcPct val="0"/>
              </a:spcAft>
              <a:buChar char="•"/>
              <a:defRPr kumimoji="1" sz="1400">
                <a:solidFill>
                  <a:schemeClr val="tx1"/>
                </a:solidFill>
                <a:latin typeface="+mn-lt"/>
              </a:defRPr>
            </a:lvl7pPr>
            <a:lvl8pPr marL="3429000" indent="-228600" algn="l" rtl="0" eaLnBrk="0" fontAlgn="base" hangingPunct="0">
              <a:spcBef>
                <a:spcPct val="20000"/>
              </a:spcBef>
              <a:spcAft>
                <a:spcPct val="0"/>
              </a:spcAft>
              <a:buChar char="•"/>
              <a:defRPr kumimoji="1" sz="1400">
                <a:solidFill>
                  <a:schemeClr val="tx1"/>
                </a:solidFill>
                <a:latin typeface="+mn-lt"/>
              </a:defRPr>
            </a:lvl8pPr>
            <a:lvl9pPr marL="3886200" indent="-228600" algn="l" rtl="0" eaLnBrk="0" fontAlgn="base" hangingPunct="0">
              <a:spcBef>
                <a:spcPct val="20000"/>
              </a:spcBef>
              <a:spcAft>
                <a:spcPct val="0"/>
              </a:spcAft>
              <a:buChar char="•"/>
              <a:defRPr kumimoji="1" sz="1400">
                <a:solidFill>
                  <a:schemeClr val="tx1"/>
                </a:solidFill>
                <a:latin typeface="+mn-lt"/>
              </a:defRPr>
            </a:lvl9pPr>
          </a:lstStyle>
          <a:p>
            <a:pPr>
              <a:defRPr/>
            </a:pPr>
            <a:r>
              <a:rPr lang="en-US" sz="2000" dirty="0"/>
              <a:t>Wavelet Transform is a method of representing time-frequency signals from wavelet transform</a:t>
            </a:r>
          </a:p>
          <a:p>
            <a:pPr>
              <a:defRPr/>
            </a:pPr>
            <a:endParaRPr lang="en-US" sz="2000" dirty="0"/>
          </a:p>
        </p:txBody>
      </p:sp>
      <p:sp>
        <p:nvSpPr>
          <p:cNvPr id="8" name="Title 1"/>
          <p:cNvSpPr>
            <a:spLocks noGrp="1"/>
          </p:cNvSpPr>
          <p:nvPr/>
        </p:nvSpPr>
        <p:spPr bwMode="auto">
          <a:xfrm>
            <a:off x="1057275" y="1644580"/>
            <a:ext cx="7772400" cy="69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kumimoji="1" sz="3600">
                <a:solidFill>
                  <a:schemeClr val="tx2"/>
                </a:solidFill>
                <a:latin typeface="+mj-lt"/>
                <a:ea typeface="+mj-ea"/>
                <a:cs typeface="+mj-cs"/>
              </a:defRPr>
            </a:lvl1pPr>
            <a:lvl2pPr algn="ctr" rtl="0" eaLnBrk="0" fontAlgn="base" hangingPunct="0">
              <a:spcBef>
                <a:spcPct val="0"/>
              </a:spcBef>
              <a:spcAft>
                <a:spcPct val="0"/>
              </a:spcAft>
              <a:defRPr kumimoji="1" sz="3600">
                <a:solidFill>
                  <a:schemeClr val="tx2"/>
                </a:solidFill>
                <a:latin typeface="Times New Roman" pitchFamily="18" charset="0"/>
              </a:defRPr>
            </a:lvl2pPr>
            <a:lvl3pPr algn="ctr" rtl="0" eaLnBrk="0" fontAlgn="base" hangingPunct="0">
              <a:spcBef>
                <a:spcPct val="0"/>
              </a:spcBef>
              <a:spcAft>
                <a:spcPct val="0"/>
              </a:spcAft>
              <a:defRPr kumimoji="1" sz="3600">
                <a:solidFill>
                  <a:schemeClr val="tx2"/>
                </a:solidFill>
                <a:latin typeface="Times New Roman" pitchFamily="18" charset="0"/>
              </a:defRPr>
            </a:lvl3pPr>
            <a:lvl4pPr algn="ctr" rtl="0" eaLnBrk="0" fontAlgn="base" hangingPunct="0">
              <a:spcBef>
                <a:spcPct val="0"/>
              </a:spcBef>
              <a:spcAft>
                <a:spcPct val="0"/>
              </a:spcAft>
              <a:defRPr kumimoji="1" sz="3600">
                <a:solidFill>
                  <a:schemeClr val="tx2"/>
                </a:solidFill>
                <a:latin typeface="Times New Roman" pitchFamily="18" charset="0"/>
              </a:defRPr>
            </a:lvl4pPr>
            <a:lvl5pPr algn="ctr" rtl="0" eaLnBrk="0" fontAlgn="base" hangingPunct="0">
              <a:spcBef>
                <a:spcPct val="0"/>
              </a:spcBef>
              <a:spcAft>
                <a:spcPct val="0"/>
              </a:spcAft>
              <a:defRPr kumimoji="1" sz="3600">
                <a:solidFill>
                  <a:schemeClr val="tx2"/>
                </a:solidFill>
                <a:latin typeface="Times New Roman" pitchFamily="18" charset="0"/>
              </a:defRPr>
            </a:lvl5pPr>
            <a:lvl6pPr marL="457200" algn="ctr" rtl="0" eaLnBrk="0" fontAlgn="base" hangingPunct="0">
              <a:spcBef>
                <a:spcPct val="0"/>
              </a:spcBef>
              <a:spcAft>
                <a:spcPct val="0"/>
              </a:spcAft>
              <a:defRPr kumimoji="1" sz="3600">
                <a:solidFill>
                  <a:schemeClr val="tx2"/>
                </a:solidFill>
                <a:latin typeface="Times New Roman" pitchFamily="18" charset="0"/>
              </a:defRPr>
            </a:lvl6pPr>
            <a:lvl7pPr marL="914400" algn="ctr" rtl="0" eaLnBrk="0" fontAlgn="base" hangingPunct="0">
              <a:spcBef>
                <a:spcPct val="0"/>
              </a:spcBef>
              <a:spcAft>
                <a:spcPct val="0"/>
              </a:spcAft>
              <a:defRPr kumimoji="1" sz="3600">
                <a:solidFill>
                  <a:schemeClr val="tx2"/>
                </a:solidFill>
                <a:latin typeface="Times New Roman" pitchFamily="18" charset="0"/>
              </a:defRPr>
            </a:lvl7pPr>
            <a:lvl8pPr marL="1371600" algn="ctr" rtl="0" eaLnBrk="0" fontAlgn="base" hangingPunct="0">
              <a:spcBef>
                <a:spcPct val="0"/>
              </a:spcBef>
              <a:spcAft>
                <a:spcPct val="0"/>
              </a:spcAft>
              <a:defRPr kumimoji="1" sz="3600">
                <a:solidFill>
                  <a:schemeClr val="tx2"/>
                </a:solidFill>
                <a:latin typeface="Times New Roman" pitchFamily="18" charset="0"/>
              </a:defRPr>
            </a:lvl8pPr>
            <a:lvl9pPr marL="1828800" algn="ctr" rtl="0" eaLnBrk="0" fontAlgn="base" hangingPunct="0">
              <a:spcBef>
                <a:spcPct val="0"/>
              </a:spcBef>
              <a:spcAft>
                <a:spcPct val="0"/>
              </a:spcAft>
              <a:defRPr kumimoji="1" sz="3600">
                <a:solidFill>
                  <a:schemeClr val="tx2"/>
                </a:solidFill>
                <a:latin typeface="Times New Roman" pitchFamily="18" charset="0"/>
              </a:defRPr>
            </a:lvl9pPr>
          </a:lstStyle>
          <a:p>
            <a:pPr algn="l"/>
            <a:r>
              <a:rPr lang="en-US" altLang="en-US" sz="2800" u="sng" dirty="0">
                <a:solidFill>
                  <a:schemeClr val="accent2">
                    <a:lumMod val="60000"/>
                    <a:lumOff val="40000"/>
                  </a:schemeClr>
                </a:solidFill>
              </a:rPr>
              <a:t>Wavelet Transform over Fourier Transform ?</a:t>
            </a:r>
          </a:p>
        </p:txBody>
      </p:sp>
      <p:sp>
        <p:nvSpPr>
          <p:cNvPr id="9" name="Content Placeholder 2"/>
          <p:cNvSpPr>
            <a:spLocks noGrp="1"/>
          </p:cNvSpPr>
          <p:nvPr/>
        </p:nvSpPr>
        <p:spPr bwMode="auto">
          <a:xfrm>
            <a:off x="676275" y="2168698"/>
            <a:ext cx="10248900" cy="118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har char="•"/>
              <a:defRPr kumimoji="1" sz="26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200">
                <a:solidFill>
                  <a:schemeClr val="tx1"/>
                </a:solidFill>
                <a:latin typeface="+mn-lt"/>
              </a:defRPr>
            </a:lvl2pPr>
            <a:lvl3pPr marL="1143000" indent="-228600" algn="l" rtl="0" eaLnBrk="0" fontAlgn="base" hangingPunct="0">
              <a:spcBef>
                <a:spcPct val="20000"/>
              </a:spcBef>
              <a:spcAft>
                <a:spcPct val="0"/>
              </a:spcAft>
              <a:buChar char="•"/>
              <a:defRPr kumimoji="1">
                <a:solidFill>
                  <a:schemeClr val="tx1"/>
                </a:solidFill>
                <a:latin typeface="+mn-lt"/>
              </a:defRPr>
            </a:lvl3pPr>
            <a:lvl4pPr marL="1600200" indent="-228600" algn="l" rtl="0" eaLnBrk="0" fontAlgn="base" hangingPunct="0">
              <a:spcBef>
                <a:spcPct val="20000"/>
              </a:spcBef>
              <a:spcAft>
                <a:spcPct val="0"/>
              </a:spcAft>
              <a:buChar char="–"/>
              <a:defRPr kumimoji="1" sz="1400">
                <a:solidFill>
                  <a:schemeClr val="tx1"/>
                </a:solidFill>
                <a:latin typeface="+mn-lt"/>
              </a:defRPr>
            </a:lvl4pPr>
            <a:lvl5pPr marL="2057400" indent="-228600" algn="l" rtl="0" eaLnBrk="0" fontAlgn="base" hangingPunct="0">
              <a:spcBef>
                <a:spcPct val="20000"/>
              </a:spcBef>
              <a:spcAft>
                <a:spcPct val="0"/>
              </a:spcAft>
              <a:buChar char="•"/>
              <a:defRPr kumimoji="1" sz="1400">
                <a:solidFill>
                  <a:schemeClr val="tx1"/>
                </a:solidFill>
                <a:latin typeface="+mn-lt"/>
              </a:defRPr>
            </a:lvl5pPr>
            <a:lvl6pPr marL="2514600" indent="-228600" algn="l" rtl="0" eaLnBrk="0" fontAlgn="base" hangingPunct="0">
              <a:spcBef>
                <a:spcPct val="20000"/>
              </a:spcBef>
              <a:spcAft>
                <a:spcPct val="0"/>
              </a:spcAft>
              <a:buChar char="•"/>
              <a:defRPr kumimoji="1" sz="1400">
                <a:solidFill>
                  <a:schemeClr val="tx1"/>
                </a:solidFill>
                <a:latin typeface="+mn-lt"/>
              </a:defRPr>
            </a:lvl6pPr>
            <a:lvl7pPr marL="2971800" indent="-228600" algn="l" rtl="0" eaLnBrk="0" fontAlgn="base" hangingPunct="0">
              <a:spcBef>
                <a:spcPct val="20000"/>
              </a:spcBef>
              <a:spcAft>
                <a:spcPct val="0"/>
              </a:spcAft>
              <a:buChar char="•"/>
              <a:defRPr kumimoji="1" sz="1400">
                <a:solidFill>
                  <a:schemeClr val="tx1"/>
                </a:solidFill>
                <a:latin typeface="+mn-lt"/>
              </a:defRPr>
            </a:lvl7pPr>
            <a:lvl8pPr marL="3429000" indent="-228600" algn="l" rtl="0" eaLnBrk="0" fontAlgn="base" hangingPunct="0">
              <a:spcBef>
                <a:spcPct val="20000"/>
              </a:spcBef>
              <a:spcAft>
                <a:spcPct val="0"/>
              </a:spcAft>
              <a:buChar char="•"/>
              <a:defRPr kumimoji="1" sz="1400">
                <a:solidFill>
                  <a:schemeClr val="tx1"/>
                </a:solidFill>
                <a:latin typeface="+mn-lt"/>
              </a:defRPr>
            </a:lvl8pPr>
            <a:lvl9pPr marL="3886200" indent="-228600" algn="l" rtl="0" eaLnBrk="0" fontAlgn="base" hangingPunct="0">
              <a:spcBef>
                <a:spcPct val="20000"/>
              </a:spcBef>
              <a:spcAft>
                <a:spcPct val="0"/>
              </a:spcAft>
              <a:buChar char="•"/>
              <a:defRPr kumimoji="1" sz="1400">
                <a:solidFill>
                  <a:schemeClr val="tx1"/>
                </a:solidFill>
                <a:latin typeface="+mn-lt"/>
              </a:defRPr>
            </a:lvl9pPr>
          </a:lstStyle>
          <a:p>
            <a:pPr>
              <a:defRPr/>
            </a:pPr>
            <a:r>
              <a:rPr lang="en-US" sz="2000" dirty="0"/>
              <a:t>Fourier transform is a powerful tool for analyzing the components of a stationary signal but it is failed for analyzing the non-stationary signals whereas wavelet transform allows the components of a non-stationary signal to be analyzed.</a:t>
            </a:r>
          </a:p>
        </p:txBody>
      </p:sp>
      <p:pic>
        <p:nvPicPr>
          <p:cNvPr id="2052" name="Picture 4" descr="Wavelets theory and applications An introduction GTDIR Grupo"/>
          <p:cNvPicPr>
            <a:picLocks noChangeAspect="1" noChangeArrowheads="1"/>
          </p:cNvPicPr>
          <p:nvPr/>
        </p:nvPicPr>
        <p:blipFill rotWithShape="1">
          <a:blip r:embed="rId2">
            <a:extLst>
              <a:ext uri="{28A0092B-C50C-407E-A947-70E740481C1C}">
                <a14:useLocalDpi xmlns:a14="http://schemas.microsoft.com/office/drawing/2010/main" val="0"/>
              </a:ext>
            </a:extLst>
          </a:blip>
          <a:srcRect t="19201"/>
          <a:stretch/>
        </p:blipFill>
        <p:spPr bwMode="auto">
          <a:xfrm>
            <a:off x="1905866" y="3458696"/>
            <a:ext cx="6075218" cy="3170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877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auto">
          <a:xfrm>
            <a:off x="1066428" y="189170"/>
            <a:ext cx="10314744"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kumimoji="1" sz="3600">
                <a:solidFill>
                  <a:schemeClr val="tx2"/>
                </a:solidFill>
                <a:latin typeface="+mj-lt"/>
                <a:ea typeface="+mj-ea"/>
                <a:cs typeface="+mj-cs"/>
              </a:defRPr>
            </a:lvl1pPr>
            <a:lvl2pPr algn="ctr" rtl="0" eaLnBrk="0" fontAlgn="base" hangingPunct="0">
              <a:spcBef>
                <a:spcPct val="0"/>
              </a:spcBef>
              <a:spcAft>
                <a:spcPct val="0"/>
              </a:spcAft>
              <a:defRPr kumimoji="1" sz="3600">
                <a:solidFill>
                  <a:schemeClr val="tx2"/>
                </a:solidFill>
                <a:latin typeface="Times New Roman" pitchFamily="18" charset="0"/>
              </a:defRPr>
            </a:lvl2pPr>
            <a:lvl3pPr algn="ctr" rtl="0" eaLnBrk="0" fontAlgn="base" hangingPunct="0">
              <a:spcBef>
                <a:spcPct val="0"/>
              </a:spcBef>
              <a:spcAft>
                <a:spcPct val="0"/>
              </a:spcAft>
              <a:defRPr kumimoji="1" sz="3600">
                <a:solidFill>
                  <a:schemeClr val="tx2"/>
                </a:solidFill>
                <a:latin typeface="Times New Roman" pitchFamily="18" charset="0"/>
              </a:defRPr>
            </a:lvl3pPr>
            <a:lvl4pPr algn="ctr" rtl="0" eaLnBrk="0" fontAlgn="base" hangingPunct="0">
              <a:spcBef>
                <a:spcPct val="0"/>
              </a:spcBef>
              <a:spcAft>
                <a:spcPct val="0"/>
              </a:spcAft>
              <a:defRPr kumimoji="1" sz="3600">
                <a:solidFill>
                  <a:schemeClr val="tx2"/>
                </a:solidFill>
                <a:latin typeface="Times New Roman" pitchFamily="18" charset="0"/>
              </a:defRPr>
            </a:lvl4pPr>
            <a:lvl5pPr algn="ctr" rtl="0" eaLnBrk="0" fontAlgn="base" hangingPunct="0">
              <a:spcBef>
                <a:spcPct val="0"/>
              </a:spcBef>
              <a:spcAft>
                <a:spcPct val="0"/>
              </a:spcAft>
              <a:defRPr kumimoji="1" sz="3600">
                <a:solidFill>
                  <a:schemeClr val="tx2"/>
                </a:solidFill>
                <a:latin typeface="Times New Roman" pitchFamily="18" charset="0"/>
              </a:defRPr>
            </a:lvl5pPr>
            <a:lvl6pPr marL="457200" algn="ctr" rtl="0" eaLnBrk="0" fontAlgn="base" hangingPunct="0">
              <a:spcBef>
                <a:spcPct val="0"/>
              </a:spcBef>
              <a:spcAft>
                <a:spcPct val="0"/>
              </a:spcAft>
              <a:defRPr kumimoji="1" sz="3600">
                <a:solidFill>
                  <a:schemeClr val="tx2"/>
                </a:solidFill>
                <a:latin typeface="Times New Roman" pitchFamily="18" charset="0"/>
              </a:defRPr>
            </a:lvl6pPr>
            <a:lvl7pPr marL="914400" algn="ctr" rtl="0" eaLnBrk="0" fontAlgn="base" hangingPunct="0">
              <a:spcBef>
                <a:spcPct val="0"/>
              </a:spcBef>
              <a:spcAft>
                <a:spcPct val="0"/>
              </a:spcAft>
              <a:defRPr kumimoji="1" sz="3600">
                <a:solidFill>
                  <a:schemeClr val="tx2"/>
                </a:solidFill>
                <a:latin typeface="Times New Roman" pitchFamily="18" charset="0"/>
              </a:defRPr>
            </a:lvl7pPr>
            <a:lvl8pPr marL="1371600" algn="ctr" rtl="0" eaLnBrk="0" fontAlgn="base" hangingPunct="0">
              <a:spcBef>
                <a:spcPct val="0"/>
              </a:spcBef>
              <a:spcAft>
                <a:spcPct val="0"/>
              </a:spcAft>
              <a:defRPr kumimoji="1" sz="3600">
                <a:solidFill>
                  <a:schemeClr val="tx2"/>
                </a:solidFill>
                <a:latin typeface="Times New Roman" pitchFamily="18" charset="0"/>
              </a:defRPr>
            </a:lvl8pPr>
            <a:lvl9pPr marL="1828800" algn="ctr" rtl="0" eaLnBrk="0" fontAlgn="base" hangingPunct="0">
              <a:spcBef>
                <a:spcPct val="0"/>
              </a:spcBef>
              <a:spcAft>
                <a:spcPct val="0"/>
              </a:spcAft>
              <a:defRPr kumimoji="1" sz="3600">
                <a:solidFill>
                  <a:schemeClr val="tx2"/>
                </a:solidFill>
                <a:latin typeface="Times New Roman" pitchFamily="18" charset="0"/>
              </a:defRPr>
            </a:lvl9pPr>
          </a:lstStyle>
          <a:p>
            <a:r>
              <a:rPr lang="en-US" altLang="en-US" sz="4800" dirty="0">
                <a:solidFill>
                  <a:schemeClr val="tx1"/>
                </a:solidFill>
                <a:latin typeface="Bahnschrift SemiBold SemiConden" panose="020B0502040204020203" pitchFamily="34" charset="0"/>
              </a:rPr>
              <a:t>Fourier Transform vs Wavelet Transform</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429294"/>
            <a:ext cx="6020916"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l="50000" t="47935" r="4443" b="7324"/>
          <a:stretch>
            <a:fillRect/>
          </a:stretch>
        </p:blipFill>
        <p:spPr bwMode="auto">
          <a:xfrm>
            <a:off x="7575576" y="1460176"/>
            <a:ext cx="2987824"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 y="3774602"/>
            <a:ext cx="5889476"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1B6DBB1-900D-4998-AB33-741609505E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2801" y="3599646"/>
            <a:ext cx="2987825" cy="2580988"/>
          </a:xfrm>
          <a:prstGeom prst="rect">
            <a:avLst/>
          </a:prstGeom>
        </p:spPr>
      </p:pic>
      <p:pic>
        <p:nvPicPr>
          <p:cNvPr id="3076" name="Picture 4" descr="The Wavelet Transform. An Introduction and Example | by Shawhin Talebi |  Towards Data Science"/>
          <p:cNvPicPr>
            <a:picLocks noChangeAspect="1" noChangeArrowheads="1"/>
          </p:cNvPicPr>
          <p:nvPr/>
        </p:nvPicPr>
        <p:blipFill rotWithShape="1">
          <a:blip r:embed="rId6">
            <a:extLst>
              <a:ext uri="{28A0092B-C50C-407E-A947-70E740481C1C}">
                <a14:useLocalDpi xmlns:a14="http://schemas.microsoft.com/office/drawing/2010/main" val="0"/>
              </a:ext>
            </a:extLst>
          </a:blip>
          <a:srcRect l="652" t="-701" r="49348" b="701"/>
          <a:stretch/>
        </p:blipFill>
        <p:spPr bwMode="auto">
          <a:xfrm>
            <a:off x="7494526" y="3599646"/>
            <a:ext cx="3196216" cy="12154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Wavelet Transform. An Introduction and Example | by Shawhin Talebi |  Towards Data Science"/>
          <p:cNvPicPr>
            <a:picLocks noChangeAspect="1" noChangeArrowheads="1"/>
          </p:cNvPicPr>
          <p:nvPr/>
        </p:nvPicPr>
        <p:blipFill rotWithShape="1">
          <a:blip r:embed="rId6">
            <a:extLst>
              <a:ext uri="{28A0092B-C50C-407E-A947-70E740481C1C}">
                <a14:useLocalDpi xmlns:a14="http://schemas.microsoft.com/office/drawing/2010/main" val="0"/>
              </a:ext>
            </a:extLst>
          </a:blip>
          <a:srcRect l="51669"/>
          <a:stretch/>
        </p:blipFill>
        <p:spPr bwMode="auto">
          <a:xfrm>
            <a:off x="7494526" y="4881883"/>
            <a:ext cx="3068874" cy="1215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009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nvSpPr>
        <p:spPr bwMode="auto">
          <a:xfrm>
            <a:off x="521494" y="863599"/>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kumimoji="1" sz="3600">
                <a:solidFill>
                  <a:schemeClr val="tx2"/>
                </a:solidFill>
                <a:latin typeface="+mj-lt"/>
                <a:ea typeface="+mj-ea"/>
                <a:cs typeface="+mj-cs"/>
              </a:defRPr>
            </a:lvl1pPr>
            <a:lvl2pPr algn="ctr" rtl="0" eaLnBrk="0" fontAlgn="base" hangingPunct="0">
              <a:spcBef>
                <a:spcPct val="0"/>
              </a:spcBef>
              <a:spcAft>
                <a:spcPct val="0"/>
              </a:spcAft>
              <a:defRPr kumimoji="1" sz="3600">
                <a:solidFill>
                  <a:schemeClr val="tx2"/>
                </a:solidFill>
                <a:latin typeface="Times New Roman" pitchFamily="18" charset="0"/>
              </a:defRPr>
            </a:lvl2pPr>
            <a:lvl3pPr algn="ctr" rtl="0" eaLnBrk="0" fontAlgn="base" hangingPunct="0">
              <a:spcBef>
                <a:spcPct val="0"/>
              </a:spcBef>
              <a:spcAft>
                <a:spcPct val="0"/>
              </a:spcAft>
              <a:defRPr kumimoji="1" sz="3600">
                <a:solidFill>
                  <a:schemeClr val="tx2"/>
                </a:solidFill>
                <a:latin typeface="Times New Roman" pitchFamily="18" charset="0"/>
              </a:defRPr>
            </a:lvl3pPr>
            <a:lvl4pPr algn="ctr" rtl="0" eaLnBrk="0" fontAlgn="base" hangingPunct="0">
              <a:spcBef>
                <a:spcPct val="0"/>
              </a:spcBef>
              <a:spcAft>
                <a:spcPct val="0"/>
              </a:spcAft>
              <a:defRPr kumimoji="1" sz="3600">
                <a:solidFill>
                  <a:schemeClr val="tx2"/>
                </a:solidFill>
                <a:latin typeface="Times New Roman" pitchFamily="18" charset="0"/>
              </a:defRPr>
            </a:lvl4pPr>
            <a:lvl5pPr algn="ctr" rtl="0" eaLnBrk="0" fontAlgn="base" hangingPunct="0">
              <a:spcBef>
                <a:spcPct val="0"/>
              </a:spcBef>
              <a:spcAft>
                <a:spcPct val="0"/>
              </a:spcAft>
              <a:defRPr kumimoji="1" sz="3600">
                <a:solidFill>
                  <a:schemeClr val="tx2"/>
                </a:solidFill>
                <a:latin typeface="Times New Roman" pitchFamily="18" charset="0"/>
              </a:defRPr>
            </a:lvl5pPr>
            <a:lvl6pPr marL="457200" algn="ctr" rtl="0" eaLnBrk="0" fontAlgn="base" hangingPunct="0">
              <a:spcBef>
                <a:spcPct val="0"/>
              </a:spcBef>
              <a:spcAft>
                <a:spcPct val="0"/>
              </a:spcAft>
              <a:defRPr kumimoji="1" sz="3600">
                <a:solidFill>
                  <a:schemeClr val="tx2"/>
                </a:solidFill>
                <a:latin typeface="Times New Roman" pitchFamily="18" charset="0"/>
              </a:defRPr>
            </a:lvl6pPr>
            <a:lvl7pPr marL="914400" algn="ctr" rtl="0" eaLnBrk="0" fontAlgn="base" hangingPunct="0">
              <a:spcBef>
                <a:spcPct val="0"/>
              </a:spcBef>
              <a:spcAft>
                <a:spcPct val="0"/>
              </a:spcAft>
              <a:defRPr kumimoji="1" sz="3600">
                <a:solidFill>
                  <a:schemeClr val="tx2"/>
                </a:solidFill>
                <a:latin typeface="Times New Roman" pitchFamily="18" charset="0"/>
              </a:defRPr>
            </a:lvl7pPr>
            <a:lvl8pPr marL="1371600" algn="ctr" rtl="0" eaLnBrk="0" fontAlgn="base" hangingPunct="0">
              <a:spcBef>
                <a:spcPct val="0"/>
              </a:spcBef>
              <a:spcAft>
                <a:spcPct val="0"/>
              </a:spcAft>
              <a:defRPr kumimoji="1" sz="3600">
                <a:solidFill>
                  <a:schemeClr val="tx2"/>
                </a:solidFill>
                <a:latin typeface="Times New Roman" pitchFamily="18" charset="0"/>
              </a:defRPr>
            </a:lvl8pPr>
            <a:lvl9pPr marL="1828800" algn="ctr" rtl="0" eaLnBrk="0" fontAlgn="base" hangingPunct="0">
              <a:spcBef>
                <a:spcPct val="0"/>
              </a:spcBef>
              <a:spcAft>
                <a:spcPct val="0"/>
              </a:spcAft>
              <a:defRPr kumimoji="1" sz="3600">
                <a:solidFill>
                  <a:schemeClr val="tx2"/>
                </a:solidFill>
                <a:latin typeface="Times New Roman" pitchFamily="18" charset="0"/>
              </a:defRPr>
            </a:lvl9pPr>
          </a:lstStyle>
          <a:p>
            <a:r>
              <a:rPr lang="en-US" altLang="en-US" dirty="0">
                <a:solidFill>
                  <a:schemeClr val="accent2">
                    <a:lumMod val="60000"/>
                    <a:lumOff val="40000"/>
                  </a:schemeClr>
                </a:solidFill>
              </a:rPr>
              <a:t>Continuous Wavelet Transform (CWT)</a:t>
            </a:r>
          </a:p>
        </p:txBody>
      </p:sp>
      <p:sp>
        <p:nvSpPr>
          <p:cNvPr id="6" name="Line 6"/>
          <p:cNvSpPr>
            <a:spLocks noChangeShapeType="1"/>
          </p:cNvSpPr>
          <p:nvPr/>
        </p:nvSpPr>
        <p:spPr bwMode="auto">
          <a:xfrm>
            <a:off x="4172744" y="3054350"/>
            <a:ext cx="762000" cy="7620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endParaRPr lang="en-IN"/>
          </a:p>
        </p:txBody>
      </p:sp>
      <p:sp>
        <p:nvSpPr>
          <p:cNvPr id="7" name="Text Box 7"/>
          <p:cNvSpPr txBox="1">
            <a:spLocks noChangeArrowheads="1"/>
          </p:cNvSpPr>
          <p:nvPr/>
        </p:nvSpPr>
        <p:spPr bwMode="auto">
          <a:xfrm>
            <a:off x="1110457" y="2330958"/>
            <a:ext cx="2540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spcBef>
                <a:spcPct val="0"/>
              </a:spcBef>
              <a:buFontTx/>
              <a:buNone/>
            </a:pPr>
            <a:r>
              <a:rPr lang="en-US" altLang="en-US" sz="2000" dirty="0"/>
              <a:t>translation parameter (measure of time)</a:t>
            </a:r>
          </a:p>
        </p:txBody>
      </p:sp>
      <p:sp>
        <p:nvSpPr>
          <p:cNvPr id="8" name="Line 8"/>
          <p:cNvSpPr>
            <a:spLocks noChangeShapeType="1"/>
          </p:cNvSpPr>
          <p:nvPr/>
        </p:nvSpPr>
        <p:spPr bwMode="auto">
          <a:xfrm flipH="1">
            <a:off x="5264945" y="3048000"/>
            <a:ext cx="714375" cy="76835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endParaRPr lang="en-IN"/>
          </a:p>
        </p:txBody>
      </p:sp>
      <p:sp>
        <p:nvSpPr>
          <p:cNvPr id="9" name="Text Box 9"/>
          <p:cNvSpPr txBox="1">
            <a:spLocks noChangeArrowheads="1"/>
          </p:cNvSpPr>
          <p:nvPr/>
        </p:nvSpPr>
        <p:spPr bwMode="auto">
          <a:xfrm>
            <a:off x="4136232" y="2371408"/>
            <a:ext cx="2971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spcBef>
                <a:spcPct val="0"/>
              </a:spcBef>
              <a:buFontTx/>
              <a:buNone/>
            </a:pPr>
            <a:r>
              <a:rPr lang="en-US" altLang="en-US" sz="2000" dirty="0"/>
              <a:t>scale parameter </a:t>
            </a:r>
          </a:p>
          <a:p>
            <a:pPr>
              <a:spcBef>
                <a:spcPct val="0"/>
              </a:spcBef>
              <a:buFontTx/>
              <a:buNone/>
            </a:pPr>
            <a:r>
              <a:rPr lang="en-US" altLang="en-US" sz="2000" dirty="0"/>
              <a:t>(measure of frequency)</a:t>
            </a:r>
          </a:p>
        </p:txBody>
      </p:sp>
      <p:sp>
        <p:nvSpPr>
          <p:cNvPr id="10" name="Line 11"/>
          <p:cNvSpPr>
            <a:spLocks noChangeShapeType="1"/>
          </p:cNvSpPr>
          <p:nvPr/>
        </p:nvSpPr>
        <p:spPr bwMode="auto">
          <a:xfrm flipV="1">
            <a:off x="6863557" y="4214813"/>
            <a:ext cx="514350" cy="82550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endParaRPr lang="en-IN"/>
          </a:p>
        </p:txBody>
      </p:sp>
      <p:sp>
        <p:nvSpPr>
          <p:cNvPr id="11" name="Text Box 12"/>
          <p:cNvSpPr txBox="1">
            <a:spLocks noChangeArrowheads="1"/>
          </p:cNvSpPr>
          <p:nvPr/>
        </p:nvSpPr>
        <p:spPr bwMode="auto">
          <a:xfrm>
            <a:off x="6629400" y="4578350"/>
            <a:ext cx="23637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spcBef>
                <a:spcPct val="50000"/>
              </a:spcBef>
              <a:buFontTx/>
              <a:buNone/>
            </a:pPr>
            <a:r>
              <a:rPr lang="en-US" altLang="en-US" sz="2000" dirty="0">
                <a:solidFill>
                  <a:schemeClr val="accent2"/>
                </a:solidFill>
              </a:rPr>
              <a:t>mother</a:t>
            </a:r>
            <a:r>
              <a:rPr lang="en-US" altLang="en-US" sz="2000" dirty="0"/>
              <a:t> wavelet (i.e., window function)</a:t>
            </a:r>
          </a:p>
        </p:txBody>
      </p:sp>
      <p:sp>
        <p:nvSpPr>
          <p:cNvPr id="12" name="Line 13"/>
          <p:cNvSpPr>
            <a:spLocks noChangeShapeType="1"/>
          </p:cNvSpPr>
          <p:nvPr/>
        </p:nvSpPr>
        <p:spPr bwMode="auto">
          <a:xfrm flipV="1">
            <a:off x="5374482" y="4365625"/>
            <a:ext cx="341312" cy="920750"/>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endParaRPr lang="en-IN"/>
          </a:p>
        </p:txBody>
      </p:sp>
      <p:sp>
        <p:nvSpPr>
          <p:cNvPr id="13" name="Text Box 14"/>
          <p:cNvSpPr txBox="1">
            <a:spLocks noChangeArrowheads="1"/>
          </p:cNvSpPr>
          <p:nvPr/>
        </p:nvSpPr>
        <p:spPr bwMode="auto">
          <a:xfrm>
            <a:off x="3952082" y="5000521"/>
            <a:ext cx="16700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lgn="ctr">
              <a:spcBef>
                <a:spcPct val="0"/>
              </a:spcBef>
              <a:buFontTx/>
              <a:buNone/>
            </a:pPr>
            <a:r>
              <a:rPr lang="en-US" altLang="en-US" sz="2000" dirty="0"/>
              <a:t>normalization </a:t>
            </a:r>
          </a:p>
          <a:p>
            <a:pPr algn="ctr">
              <a:spcBef>
                <a:spcPct val="0"/>
              </a:spcBef>
              <a:buFontTx/>
              <a:buNone/>
            </a:pPr>
            <a:r>
              <a:rPr lang="en-US" altLang="en-US" sz="2000" dirty="0"/>
              <a:t>constant</a:t>
            </a:r>
          </a:p>
        </p:txBody>
      </p:sp>
      <p:sp>
        <p:nvSpPr>
          <p:cNvPr id="14" name="Text Box 16"/>
          <p:cNvSpPr txBox="1">
            <a:spLocks noChangeArrowheads="1"/>
          </p:cNvSpPr>
          <p:nvPr/>
        </p:nvSpPr>
        <p:spPr bwMode="auto">
          <a:xfrm>
            <a:off x="1456533" y="3535362"/>
            <a:ext cx="13493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spcBef>
                <a:spcPct val="0"/>
              </a:spcBef>
              <a:buFontTx/>
              <a:buNone/>
              <a:defRPr/>
            </a:pPr>
            <a:r>
              <a:rPr lang="en-US" altLang="en-US" dirty="0">
                <a:solidFill>
                  <a:schemeClr val="accent6"/>
                </a:solidFill>
              </a:rPr>
              <a:t>Forward</a:t>
            </a:r>
          </a:p>
          <a:p>
            <a:pPr>
              <a:spcBef>
                <a:spcPct val="0"/>
              </a:spcBef>
              <a:buFontTx/>
              <a:buNone/>
              <a:defRPr/>
            </a:pPr>
            <a:r>
              <a:rPr lang="en-US" altLang="en-US" dirty="0">
                <a:solidFill>
                  <a:schemeClr val="accent6"/>
                </a:solidFill>
              </a:rPr>
              <a:t>CWT:</a:t>
            </a:r>
          </a:p>
        </p:txBody>
      </p:sp>
      <p:sp>
        <p:nvSpPr>
          <p:cNvPr id="15" name="Text Box 9"/>
          <p:cNvSpPr txBox="1">
            <a:spLocks noChangeArrowheads="1"/>
          </p:cNvSpPr>
          <p:nvPr/>
        </p:nvSpPr>
        <p:spPr bwMode="auto">
          <a:xfrm>
            <a:off x="7233445" y="2443162"/>
            <a:ext cx="16414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defPPr>
              <a:defRPr lang="en-US"/>
            </a:defPPr>
            <a:lvl1pPr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mn-ea"/>
                <a:cs typeface="+mn-cs"/>
              </a:defRPr>
            </a:lvl5pPr>
            <a:lvl6pPr marL="2286000" algn="l" defTabSz="914400" rtl="0" eaLnBrk="1" latinLnBrk="0" hangingPunct="1">
              <a:defRPr kumimoji="1" sz="2400" kern="1200">
                <a:solidFill>
                  <a:schemeClr val="tx1"/>
                </a:solidFill>
                <a:latin typeface="Times New Roman" pitchFamily="18" charset="0"/>
                <a:ea typeface="+mn-ea"/>
                <a:cs typeface="+mn-cs"/>
              </a:defRPr>
            </a:lvl6pPr>
            <a:lvl7pPr marL="2743200" algn="l" defTabSz="914400" rtl="0" eaLnBrk="1" latinLnBrk="0" hangingPunct="1">
              <a:defRPr kumimoji="1" sz="2400" kern="1200">
                <a:solidFill>
                  <a:schemeClr val="tx1"/>
                </a:solidFill>
                <a:latin typeface="Times New Roman" pitchFamily="18" charset="0"/>
                <a:ea typeface="+mn-ea"/>
                <a:cs typeface="+mn-cs"/>
              </a:defRPr>
            </a:lvl7pPr>
            <a:lvl8pPr marL="3200400" algn="l" defTabSz="914400" rtl="0" eaLnBrk="1" latinLnBrk="0" hangingPunct="1">
              <a:defRPr kumimoji="1" sz="2400" kern="1200">
                <a:solidFill>
                  <a:schemeClr val="tx1"/>
                </a:solidFill>
                <a:latin typeface="Times New Roman" pitchFamily="18" charset="0"/>
                <a:ea typeface="+mn-ea"/>
                <a:cs typeface="+mn-cs"/>
              </a:defRPr>
            </a:lvl8pPr>
            <a:lvl9pPr marL="3657600" algn="l" defTabSz="914400" rtl="0" eaLnBrk="1" latinLnBrk="0" hangingPunct="1">
              <a:defRPr kumimoji="1" sz="2400" kern="1200">
                <a:solidFill>
                  <a:schemeClr val="tx1"/>
                </a:solidFill>
                <a:latin typeface="Times New Roman" pitchFamily="18" charset="0"/>
                <a:ea typeface="+mn-ea"/>
                <a:cs typeface="+mn-cs"/>
              </a:defRPr>
            </a:lvl9pPr>
          </a:lstStyle>
          <a:p>
            <a:pPr>
              <a:spcBef>
                <a:spcPct val="0"/>
              </a:spcBef>
              <a:buFontTx/>
              <a:buNone/>
              <a:defRPr/>
            </a:pPr>
            <a:r>
              <a:rPr lang="en-US" altLang="en-US" sz="2000" dirty="0">
                <a:solidFill>
                  <a:schemeClr val="tx1">
                    <a:lumMod val="95000"/>
                  </a:schemeClr>
                </a:solidFill>
              </a:rPr>
              <a:t>scale =1/2</a:t>
            </a:r>
            <a:r>
              <a:rPr lang="en-US" altLang="en-US" sz="2000" baseline="30000" dirty="0">
                <a:solidFill>
                  <a:schemeClr val="tx1">
                    <a:lumMod val="95000"/>
                  </a:schemeClr>
                </a:solidFill>
              </a:rPr>
              <a:t>j</a:t>
            </a:r>
            <a:endParaRPr lang="en-US" altLang="en-US" sz="2000" dirty="0">
              <a:solidFill>
                <a:schemeClr val="tx1">
                  <a:lumMod val="95000"/>
                </a:schemeClr>
              </a:solidFill>
            </a:endParaRPr>
          </a:p>
          <a:p>
            <a:pPr>
              <a:spcBef>
                <a:spcPct val="0"/>
              </a:spcBef>
              <a:buFontTx/>
              <a:buNone/>
              <a:defRPr/>
            </a:pPr>
            <a:r>
              <a:rPr lang="en-US" altLang="en-US" sz="2000" dirty="0">
                <a:solidFill>
                  <a:schemeClr val="tx1">
                    <a:lumMod val="95000"/>
                  </a:schemeClr>
                </a:solidFill>
              </a:rPr>
              <a:t>(1/frequency) </a:t>
            </a:r>
          </a:p>
        </p:txBody>
      </p:sp>
      <p:pic>
        <p:nvPicPr>
          <p:cNvPr id="3" name="Picture 2">
            <a:extLst>
              <a:ext uri="{FF2B5EF4-FFF2-40B4-BE49-F238E27FC236}">
                <a16:creationId xmlns:a16="http://schemas.microsoft.com/office/drawing/2014/main" id="{910CC946-2625-480B-8149-ABF5AD3F4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540" y="3391070"/>
            <a:ext cx="3451860" cy="1251014"/>
          </a:xfrm>
          <a:prstGeom prst="rect">
            <a:avLst/>
          </a:prstGeom>
        </p:spPr>
      </p:pic>
      <p:pic>
        <p:nvPicPr>
          <p:cNvPr id="16" name="Picture 4" descr="The Wavelet Transform. An Introduction and Example | by Shawhin Talebi |  Towards Data Science"/>
          <p:cNvPicPr>
            <a:picLocks noChangeAspect="1" noChangeArrowheads="1"/>
          </p:cNvPicPr>
          <p:nvPr/>
        </p:nvPicPr>
        <p:blipFill rotWithShape="1">
          <a:blip r:embed="rId3">
            <a:extLst>
              <a:ext uri="{28A0092B-C50C-407E-A947-70E740481C1C}">
                <a14:useLocalDpi xmlns:a14="http://schemas.microsoft.com/office/drawing/2010/main" val="0"/>
              </a:ext>
            </a:extLst>
          </a:blip>
          <a:srcRect l="652" t="-701" r="49348" b="701"/>
          <a:stretch/>
        </p:blipFill>
        <p:spPr bwMode="auto">
          <a:xfrm>
            <a:off x="3107754" y="3444242"/>
            <a:ext cx="3653979" cy="11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940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466816" y="403802"/>
            <a:ext cx="7772400" cy="1143000"/>
          </a:xfrm>
        </p:spPr>
        <p:txBody>
          <a:bodyPr>
            <a:normAutofit/>
          </a:bodyPr>
          <a:lstStyle/>
          <a:p>
            <a:r>
              <a:rPr lang="en-US" altLang="en-US" sz="6000" dirty="0">
                <a:latin typeface="Bahnschrift SemiBold SemiConden" panose="020B0502040204020203" pitchFamily="34" charset="0"/>
              </a:rPr>
              <a:t>Illustrating CWT</a:t>
            </a:r>
          </a:p>
        </p:txBody>
      </p:sp>
      <p:sp>
        <p:nvSpPr>
          <p:cNvPr id="6" name="Content Placeholder 2"/>
          <p:cNvSpPr>
            <a:spLocks noGrp="1"/>
          </p:cNvSpPr>
          <p:nvPr>
            <p:ph sz="quarter" idx="13"/>
          </p:nvPr>
        </p:nvSpPr>
        <p:spPr>
          <a:xfrm>
            <a:off x="1639660" y="1371600"/>
            <a:ext cx="7772400" cy="4114800"/>
          </a:xfrm>
          <a:prstGeom prst="rect">
            <a:avLst/>
          </a:prstGeom>
        </p:spPr>
        <p:txBody>
          <a:bodyPr/>
          <a:lstStyle/>
          <a:p>
            <a:pPr marL="514350" indent="-457200">
              <a:buFontTx/>
              <a:buAutoNum type="arabicPeriod"/>
            </a:pPr>
            <a:r>
              <a:rPr lang="en-US" altLang="en-US" dirty="0">
                <a:cs typeface="Arial" charset="0"/>
              </a:rPr>
              <a:t>Take a wavelet and compare it to a section at the start of the original signal. </a:t>
            </a:r>
          </a:p>
          <a:p>
            <a:pPr marL="514350" indent="-457200">
              <a:buFontTx/>
              <a:buAutoNum type="arabicPeriod"/>
            </a:pPr>
            <a:r>
              <a:rPr lang="en-US" altLang="en-US" dirty="0">
                <a:cs typeface="Arial" charset="0"/>
              </a:rPr>
              <a:t>Calculate a number, C, that represents how closely correlated the wavelet is with this section of the signal. The higher C is, the more the similarity.</a:t>
            </a:r>
          </a:p>
          <a:p>
            <a:endParaRPr lang="en-US" altLang="en-US" dirty="0"/>
          </a:p>
        </p:txBody>
      </p:sp>
      <p:pic>
        <p:nvPicPr>
          <p:cNvPr id="7" name="Picture 5" descr="ch01_i45"/>
          <p:cNvPicPr>
            <a:picLocks noChangeAspect="1" noChangeArrowheads="1"/>
          </p:cNvPicPr>
          <p:nvPr/>
        </p:nvPicPr>
        <p:blipFill>
          <a:blip r:embed="rId2">
            <a:extLst>
              <a:ext uri="{28A0092B-C50C-407E-A947-70E740481C1C}">
                <a14:useLocalDpi xmlns:a14="http://schemas.microsoft.com/office/drawing/2010/main" val="0"/>
              </a:ext>
            </a:extLst>
          </a:blip>
          <a:srcRect r="27705"/>
          <a:stretch>
            <a:fillRect/>
          </a:stretch>
        </p:blipFill>
        <p:spPr bwMode="auto">
          <a:xfrm>
            <a:off x="1521216" y="4463032"/>
            <a:ext cx="4379913"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3568D94-A4CA-479A-AA58-AA60B7EA1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016" y="4566529"/>
            <a:ext cx="3216595" cy="1316169"/>
          </a:xfrm>
          <a:prstGeom prst="rect">
            <a:avLst/>
          </a:prstGeom>
        </p:spPr>
      </p:pic>
      <p:pic>
        <p:nvPicPr>
          <p:cNvPr id="9" name="Picture 4" descr="The Wavelet Transform. An Introduction and Example | by Shawhin Talebi |  Towards Data Science"/>
          <p:cNvPicPr>
            <a:picLocks noChangeAspect="1" noChangeArrowheads="1"/>
          </p:cNvPicPr>
          <p:nvPr/>
        </p:nvPicPr>
        <p:blipFill rotWithShape="1">
          <a:blip r:embed="rId4">
            <a:extLst>
              <a:ext uri="{28A0092B-C50C-407E-A947-70E740481C1C}">
                <a14:useLocalDpi xmlns:a14="http://schemas.microsoft.com/office/drawing/2010/main" val="0"/>
              </a:ext>
            </a:extLst>
          </a:blip>
          <a:srcRect l="652" t="-701" r="49348" b="701"/>
          <a:stretch/>
        </p:blipFill>
        <p:spPr bwMode="auto">
          <a:xfrm>
            <a:off x="6353016" y="4669882"/>
            <a:ext cx="3384376" cy="1109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069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21056" y="371475"/>
            <a:ext cx="5949888" cy="1143000"/>
          </a:xfrm>
        </p:spPr>
        <p:txBody>
          <a:bodyPr>
            <a:normAutofit/>
          </a:bodyPr>
          <a:lstStyle/>
          <a:p>
            <a:r>
              <a:rPr lang="en-US" altLang="en-US" sz="60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Bahnschrift SemiBold SemiConden" panose="020B0502040204020203" pitchFamily="34" charset="0"/>
              </a:rPr>
              <a:t>I</a:t>
            </a:r>
            <a:r>
              <a:rPr lang="en-US" altLang="en-US" sz="600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Bahnschrift SemiBold SemiConden" panose="020B0502040204020203" pitchFamily="34" charset="0"/>
              </a:rPr>
              <a:t>llustrating CWT </a:t>
            </a:r>
          </a:p>
        </p:txBody>
      </p:sp>
      <p:sp>
        <p:nvSpPr>
          <p:cNvPr id="5" name="Content Placeholder 2"/>
          <p:cNvSpPr>
            <a:spLocks noGrp="1"/>
          </p:cNvSpPr>
          <p:nvPr>
            <p:ph sz="quarter" idx="13"/>
          </p:nvPr>
        </p:nvSpPr>
        <p:spPr>
          <a:xfrm>
            <a:off x="1493837" y="1466850"/>
            <a:ext cx="7772400" cy="1047750"/>
          </a:xfrm>
          <a:prstGeom prst="rect">
            <a:avLst/>
          </a:prstGeom>
        </p:spPr>
        <p:txBody>
          <a:bodyPr>
            <a:normAutofit/>
          </a:bodyPr>
          <a:lstStyle/>
          <a:p>
            <a:pPr>
              <a:buFontTx/>
              <a:buNone/>
              <a:defRPr/>
            </a:pPr>
            <a:r>
              <a:rPr lang="en-US" sz="2000" dirty="0">
                <a:ln w="10541" cmpd="sng">
                  <a:solidFill>
                    <a:schemeClr val="tx1"/>
                  </a:solidFill>
                  <a:prstDash val="solid"/>
                </a:ln>
                <a:solidFill>
                  <a:schemeClr val="accent6"/>
                </a:solidFill>
                <a:latin typeface="+mj-lt"/>
                <a:cs typeface="Arial" pitchFamily="34" charset="0"/>
              </a:rPr>
              <a:t>3</a:t>
            </a:r>
            <a:r>
              <a:rPr lang="en-US" sz="2000" dirty="0">
                <a:ln w="10541" cmpd="sng">
                  <a:solidFill>
                    <a:schemeClr val="tx1"/>
                  </a:solidFill>
                  <a:prstDash val="solid"/>
                </a:ln>
                <a:solidFill>
                  <a:schemeClr val="tx1"/>
                </a:solidFill>
                <a:latin typeface="+mj-lt"/>
                <a:cs typeface="Arial" pitchFamily="34" charset="0"/>
              </a:rPr>
              <a:t>. Shift the wavelet to the right and repeat step 2 until you've covered the whole signal.</a:t>
            </a:r>
          </a:p>
          <a:p>
            <a:pPr>
              <a:buFontTx/>
              <a:buNone/>
              <a:defRPr/>
            </a:pPr>
            <a:endParaRPr lang="en-US" sz="2000" dirty="0">
              <a:ln w="10541" cmpd="sng">
                <a:solidFill>
                  <a:schemeClr val="tx1"/>
                </a:solidFill>
                <a:prstDash val="solid"/>
              </a:ln>
              <a:solidFill>
                <a:schemeClr val="tx1"/>
              </a:solidFill>
              <a:latin typeface="+mj-lt"/>
              <a:cs typeface="Arial" pitchFamily="34" charset="0"/>
            </a:endParaRPr>
          </a:p>
          <a:p>
            <a:pPr>
              <a:buFontTx/>
              <a:buNone/>
              <a:defRPr/>
            </a:pPr>
            <a:endParaRPr lang="en-US" sz="2000" dirty="0">
              <a:ln w="10541" cmpd="sng">
                <a:solidFill>
                  <a:schemeClr val="tx1"/>
                </a:solidFill>
                <a:prstDash val="solid"/>
              </a:ln>
              <a:solidFill>
                <a:schemeClr val="tx1"/>
              </a:solidFill>
              <a:latin typeface="+mj-lt"/>
              <a:cs typeface="Arial" pitchFamily="34" charset="0"/>
            </a:endParaRPr>
          </a:p>
          <a:p>
            <a:pPr>
              <a:buFontTx/>
              <a:buNone/>
              <a:defRPr/>
            </a:pPr>
            <a:endParaRPr lang="en-US" sz="2000" dirty="0">
              <a:ln w="10541" cmpd="sng">
                <a:solidFill>
                  <a:schemeClr val="tx1"/>
                </a:solidFill>
                <a:prstDash val="solid"/>
              </a:ln>
              <a:solidFill>
                <a:schemeClr val="tx1"/>
              </a:solidFill>
              <a:latin typeface="+mj-lt"/>
            </a:endParaRPr>
          </a:p>
          <a:p>
            <a:pPr>
              <a:buFontTx/>
              <a:buNone/>
              <a:defRPr/>
            </a:pPr>
            <a:endParaRPr lang="en-US" sz="2000" dirty="0">
              <a:ln w="10541" cmpd="sng">
                <a:solidFill>
                  <a:schemeClr val="tx1"/>
                </a:solidFill>
                <a:prstDash val="solid"/>
              </a:ln>
              <a:solidFill>
                <a:schemeClr val="tx1"/>
              </a:solidFill>
              <a:latin typeface="+mj-lt"/>
            </a:endParaRPr>
          </a:p>
        </p:txBody>
      </p:sp>
      <p:pic>
        <p:nvPicPr>
          <p:cNvPr id="6" name="Picture 4" descr="ch01_i49"/>
          <p:cNvPicPr>
            <a:picLocks noChangeAspect="1" noChangeArrowheads="1"/>
          </p:cNvPicPr>
          <p:nvPr/>
        </p:nvPicPr>
        <p:blipFill>
          <a:blip r:embed="rId2">
            <a:extLst>
              <a:ext uri="{28A0092B-C50C-407E-A947-70E740481C1C}">
                <a14:useLocalDpi xmlns:a14="http://schemas.microsoft.com/office/drawing/2010/main" val="0"/>
              </a:ext>
            </a:extLst>
          </a:blip>
          <a:srcRect r="36407"/>
          <a:stretch>
            <a:fillRect/>
          </a:stretch>
        </p:blipFill>
        <p:spPr bwMode="auto">
          <a:xfrm>
            <a:off x="1493837" y="2514600"/>
            <a:ext cx="4602163"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7F64AFD-B1DD-47A6-9165-4203F5A71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50" y="2678239"/>
            <a:ext cx="3653979" cy="1320546"/>
          </a:xfrm>
          <a:prstGeom prst="rect">
            <a:avLst/>
          </a:prstGeom>
        </p:spPr>
      </p:pic>
      <p:pic>
        <p:nvPicPr>
          <p:cNvPr id="9" name="Picture 4" descr="The Wavelet Transform. An Introduction and Example | by Shawhin Talebi |  Towards Data Science"/>
          <p:cNvPicPr>
            <a:picLocks noChangeAspect="1" noChangeArrowheads="1"/>
          </p:cNvPicPr>
          <p:nvPr/>
        </p:nvPicPr>
        <p:blipFill rotWithShape="1">
          <a:blip r:embed="rId4">
            <a:extLst>
              <a:ext uri="{28A0092B-C50C-407E-A947-70E740481C1C}">
                <a14:useLocalDpi xmlns:a14="http://schemas.microsoft.com/office/drawing/2010/main" val="0"/>
              </a:ext>
            </a:extLst>
          </a:blip>
          <a:srcRect l="652" t="-701" r="49348" b="701"/>
          <a:stretch/>
        </p:blipFill>
        <p:spPr bwMode="auto">
          <a:xfrm>
            <a:off x="6305550" y="2678239"/>
            <a:ext cx="3829050" cy="11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659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133533" y="431496"/>
            <a:ext cx="5924933" cy="1143000"/>
          </a:xfrm>
        </p:spPr>
        <p:txBody>
          <a:bodyPr>
            <a:noAutofit/>
          </a:bodyPr>
          <a:lstStyle/>
          <a:p>
            <a:r>
              <a:rPr lang="en-US" altLang="en-US" sz="6000" dirty="0">
                <a:latin typeface="Bahnschrift SemiBold SemiConden" panose="020B0502040204020203" pitchFamily="34" charset="0"/>
              </a:rPr>
              <a:t>Illustrating CWT </a:t>
            </a:r>
          </a:p>
        </p:txBody>
      </p:sp>
      <p:sp>
        <p:nvSpPr>
          <p:cNvPr id="5" name="Content Placeholder 2"/>
          <p:cNvSpPr>
            <a:spLocks noGrp="1"/>
          </p:cNvSpPr>
          <p:nvPr>
            <p:ph sz="quarter" idx="13"/>
          </p:nvPr>
        </p:nvSpPr>
        <p:spPr>
          <a:xfrm>
            <a:off x="1542667" y="1466713"/>
            <a:ext cx="7772400" cy="4535054"/>
          </a:xfrm>
          <a:prstGeom prst="rect">
            <a:avLst/>
          </a:prstGeom>
        </p:spPr>
        <p:txBody>
          <a:bodyPr>
            <a:normAutofit fontScale="92500" lnSpcReduction="10000"/>
          </a:bodyPr>
          <a:lstStyle/>
          <a:p>
            <a:pPr>
              <a:buFontTx/>
              <a:buNone/>
            </a:pPr>
            <a:r>
              <a:rPr lang="en-US" altLang="en-US" sz="2400" dirty="0"/>
              <a:t>4. Scale the wavelet and go to step 1.</a:t>
            </a:r>
          </a:p>
          <a:p>
            <a:pPr>
              <a:buFontTx/>
              <a:buNone/>
            </a:pPr>
            <a:endParaRPr lang="en-US" altLang="en-US" sz="2400" dirty="0"/>
          </a:p>
          <a:p>
            <a:pPr>
              <a:buFontTx/>
              <a:buNone/>
            </a:pPr>
            <a:endParaRPr lang="en-US" altLang="en-US" sz="2400" dirty="0"/>
          </a:p>
          <a:p>
            <a:pPr>
              <a:buFontTx/>
              <a:buNone/>
            </a:pPr>
            <a:endParaRPr lang="en-US" altLang="en-US" sz="2400" dirty="0"/>
          </a:p>
          <a:p>
            <a:pPr>
              <a:buFontTx/>
              <a:buNone/>
            </a:pPr>
            <a:endParaRPr lang="en-US" altLang="en-US" sz="2400" dirty="0"/>
          </a:p>
          <a:p>
            <a:pPr>
              <a:buFontTx/>
              <a:buNone/>
            </a:pPr>
            <a:endParaRPr lang="en-US" altLang="en-US" sz="2400" dirty="0"/>
          </a:p>
          <a:p>
            <a:pPr>
              <a:buFontTx/>
              <a:buNone/>
            </a:pPr>
            <a:endParaRPr lang="en-US" altLang="en-US" sz="2400" dirty="0"/>
          </a:p>
          <a:p>
            <a:pPr>
              <a:buFontTx/>
              <a:buNone/>
            </a:pPr>
            <a:endParaRPr lang="en-US" altLang="en-US" sz="2400" dirty="0"/>
          </a:p>
          <a:p>
            <a:pPr>
              <a:buFontTx/>
              <a:buNone/>
            </a:pPr>
            <a:r>
              <a:rPr lang="en-US" altLang="en-US" sz="2400" dirty="0"/>
              <a:t>5. Repeat steps 1 through 4 for all scales.</a:t>
            </a:r>
          </a:p>
          <a:p>
            <a:pPr>
              <a:buFontTx/>
              <a:buNone/>
            </a:pPr>
            <a:endParaRPr lang="en-US" altLang="en-US" sz="2400" dirty="0"/>
          </a:p>
          <a:p>
            <a:pPr>
              <a:buFontTx/>
              <a:buNone/>
            </a:pPr>
            <a:endParaRPr lang="en-US" altLang="en-US" sz="2400" dirty="0"/>
          </a:p>
        </p:txBody>
      </p:sp>
      <p:pic>
        <p:nvPicPr>
          <p:cNvPr id="6" name="Picture 5" descr="ch01_i53"/>
          <p:cNvPicPr>
            <a:picLocks noChangeAspect="1" noChangeArrowheads="1"/>
          </p:cNvPicPr>
          <p:nvPr/>
        </p:nvPicPr>
        <p:blipFill>
          <a:blip r:embed="rId2">
            <a:extLst>
              <a:ext uri="{28A0092B-C50C-407E-A947-70E740481C1C}">
                <a14:useLocalDpi xmlns:a14="http://schemas.microsoft.com/office/drawing/2010/main" val="0"/>
              </a:ext>
            </a:extLst>
          </a:blip>
          <a:srcRect r="31847"/>
          <a:stretch>
            <a:fillRect/>
          </a:stretch>
        </p:blipFill>
        <p:spPr bwMode="auto">
          <a:xfrm>
            <a:off x="2196839" y="1957178"/>
            <a:ext cx="47847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E706978-534E-4100-B14A-C0C64B9CA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8500" y="4233481"/>
            <a:ext cx="3204220" cy="1146427"/>
          </a:xfrm>
          <a:prstGeom prst="rect">
            <a:avLst/>
          </a:prstGeom>
        </p:spPr>
      </p:pic>
      <p:pic>
        <p:nvPicPr>
          <p:cNvPr id="8" name="Picture 4" descr="The Wavelet Transform. An Introduction and Example | by Shawhin Talebi |  Towards Data Science"/>
          <p:cNvPicPr>
            <a:picLocks noChangeAspect="1" noChangeArrowheads="1"/>
          </p:cNvPicPr>
          <p:nvPr/>
        </p:nvPicPr>
        <p:blipFill rotWithShape="1">
          <a:blip r:embed="rId4">
            <a:extLst>
              <a:ext uri="{28A0092B-C50C-407E-A947-70E740481C1C}">
                <a14:useLocalDpi xmlns:a14="http://schemas.microsoft.com/office/drawing/2010/main" val="0"/>
              </a:ext>
            </a:extLst>
          </a:blip>
          <a:srcRect l="652" t="-701" r="49348" b="701"/>
          <a:stretch/>
        </p:blipFill>
        <p:spPr bwMode="auto">
          <a:xfrm>
            <a:off x="3418697" y="4244860"/>
            <a:ext cx="3168352" cy="1038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087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E928A-9FE2-4072-8076-8C5565A75B40}"/>
              </a:ext>
            </a:extLst>
          </p:cNvPr>
          <p:cNvSpPr>
            <a:spLocks noGrp="1"/>
          </p:cNvSpPr>
          <p:nvPr>
            <p:ph type="title"/>
          </p:nvPr>
        </p:nvSpPr>
        <p:spPr>
          <a:xfrm>
            <a:off x="1141413" y="329274"/>
            <a:ext cx="9905998" cy="1478570"/>
          </a:xfrm>
        </p:spPr>
        <p:txBody>
          <a:bodyPr>
            <a:normAutofit/>
          </a:bodyPr>
          <a:lstStyle/>
          <a:p>
            <a:pPr algn="ctr"/>
            <a:r>
              <a:rPr lang="en-US" sz="6000" dirty="0">
                <a:latin typeface="Bahnschrift SemiBold SemiConden" panose="020B0502040204020203" pitchFamily="34" charset="0"/>
              </a:rPr>
              <a:t>What is an Image?</a:t>
            </a:r>
            <a:endParaRPr lang="en-IN" sz="60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89A9F50A-7130-4B89-B711-7B3FBF2D69F0}"/>
              </a:ext>
            </a:extLst>
          </p:cNvPr>
          <p:cNvSpPr>
            <a:spLocks noGrp="1"/>
          </p:cNvSpPr>
          <p:nvPr>
            <p:ph idx="1"/>
          </p:nvPr>
        </p:nvSpPr>
        <p:spPr>
          <a:xfrm>
            <a:off x="1796078" y="1807844"/>
            <a:ext cx="8596668" cy="4431638"/>
          </a:xfrm>
        </p:spPr>
        <p:txBody>
          <a:bodyPr>
            <a:normAutofit fontScale="92500"/>
          </a:bodyPr>
          <a:lstStyle/>
          <a:p>
            <a:r>
              <a:rPr lang="en-US" dirty="0"/>
              <a:t>An image is a rectangular array of dots, called pixels. The size of the image is the number of pixels (width x height). Every pixel in an image is a certain color.</a:t>
            </a:r>
          </a:p>
          <a:p>
            <a:r>
              <a:rPr lang="en-US" b="1" dirty="0"/>
              <a:t>Black and white image: </a:t>
            </a:r>
            <a:r>
              <a:rPr lang="en-US" dirty="0"/>
              <a:t>Each pixel is either totally white, or totally black.</a:t>
            </a:r>
          </a:p>
          <a:p>
            <a:r>
              <a:rPr lang="en-US" b="1" dirty="0"/>
              <a:t>Grayscale images: U</a:t>
            </a:r>
            <a:r>
              <a:rPr lang="en-US" dirty="0"/>
              <a:t>se 8 bits per pixel.</a:t>
            </a:r>
          </a:p>
          <a:p>
            <a:r>
              <a:rPr lang="en-US" b="1" dirty="0"/>
              <a:t>Color images: </a:t>
            </a:r>
            <a:r>
              <a:rPr lang="en-US" dirty="0"/>
              <a:t>The human eye can distinguish about 224 colors, although some claim that the number of colors the eye can distinguish is much higher. The most common color depths are 8, 16, and 24.</a:t>
            </a:r>
            <a:endParaRPr lang="en-IN" dirty="0"/>
          </a:p>
        </p:txBody>
      </p:sp>
    </p:spTree>
    <p:extLst>
      <p:ext uri="{BB962C8B-B14F-4D97-AF65-F5344CB8AC3E}">
        <p14:creationId xmlns:p14="http://schemas.microsoft.com/office/powerpoint/2010/main" val="34487147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EA540-CF05-4307-B7AE-D35711226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7554" y="2745584"/>
            <a:ext cx="3019495" cy="1320868"/>
          </a:xfrm>
          <a:prstGeom prst="rect">
            <a:avLst/>
          </a:prstGeom>
        </p:spPr>
      </p:pic>
      <p:sp>
        <p:nvSpPr>
          <p:cNvPr id="4" name="Title 1"/>
          <p:cNvSpPr>
            <a:spLocks noGrp="1"/>
          </p:cNvSpPr>
          <p:nvPr>
            <p:ph type="title"/>
          </p:nvPr>
        </p:nvSpPr>
        <p:spPr>
          <a:xfrm>
            <a:off x="1901876" y="461266"/>
            <a:ext cx="8934031" cy="1143000"/>
          </a:xfrm>
          <a:effectLst/>
        </p:spPr>
        <p:txBody>
          <a:bodyPr>
            <a:noAutofit/>
          </a:bodyPr>
          <a:lstStyle/>
          <a:p>
            <a:r>
              <a:rPr lang="en-US" altLang="en-US" sz="6000" dirty="0">
                <a:latin typeface="Bahnschrift SemiBold SemiConden" panose="020B0502040204020203" pitchFamily="34" charset="0"/>
              </a:rPr>
              <a:t>Visualize CTW Transform</a:t>
            </a:r>
          </a:p>
        </p:txBody>
      </p:sp>
      <p:pic>
        <p:nvPicPr>
          <p:cNvPr id="5" name="Picture 3" descr="ch01_i56"/>
          <p:cNvPicPr>
            <a:picLocks noChangeAspect="1" noChangeArrowheads="1"/>
          </p:cNvPicPr>
          <p:nvPr/>
        </p:nvPicPr>
        <p:blipFill>
          <a:blip r:embed="rId3">
            <a:extLst>
              <a:ext uri="{28A0092B-C50C-407E-A947-70E740481C1C}">
                <a14:useLocalDpi xmlns:a14="http://schemas.microsoft.com/office/drawing/2010/main" val="0"/>
              </a:ext>
            </a:extLst>
          </a:blip>
          <a:srcRect l="954" t="8112" r="26608" b="4691"/>
          <a:stretch>
            <a:fillRect/>
          </a:stretch>
        </p:blipFill>
        <p:spPr bwMode="auto">
          <a:xfrm>
            <a:off x="1941314" y="2650402"/>
            <a:ext cx="5006975"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447662" y="1933564"/>
            <a:ext cx="8934031" cy="400110"/>
          </a:xfrm>
          <a:prstGeom prst="rect">
            <a:avLst/>
          </a:prstGeom>
        </p:spPr>
        <p:txBody>
          <a:bodyPr wrap="square">
            <a:spAutoFit/>
          </a:bodyPr>
          <a:lstStyle/>
          <a:p>
            <a:pPr marL="342900" indent="-342900">
              <a:buFont typeface="Arial" pitchFamily="34" charset="0"/>
              <a:buChar char="•"/>
              <a:defRPr/>
            </a:pPr>
            <a:r>
              <a:rPr lang="en-US" sz="2000" dirty="0"/>
              <a:t>Wavelet analysis produces a time-scale</a:t>
            </a:r>
            <a:r>
              <a:rPr lang="en-US" sz="2000" dirty="0">
                <a:solidFill>
                  <a:schemeClr val="accent6"/>
                </a:solidFill>
              </a:rPr>
              <a:t> </a:t>
            </a:r>
            <a:r>
              <a:rPr lang="en-US" sz="2000" dirty="0"/>
              <a:t>view</a:t>
            </a:r>
            <a:r>
              <a:rPr lang="en-US" sz="2000" dirty="0">
                <a:solidFill>
                  <a:schemeClr val="accent6"/>
                </a:solidFill>
              </a:rPr>
              <a:t> </a:t>
            </a:r>
            <a:r>
              <a:rPr lang="en-US" sz="2000" dirty="0"/>
              <a:t>of the input signal or image.</a:t>
            </a:r>
          </a:p>
        </p:txBody>
      </p:sp>
      <p:pic>
        <p:nvPicPr>
          <p:cNvPr id="8" name="Picture 4" descr="The Wavelet Transform. An Introduction and Example | by Shawhin Talebi |  Towards Data Science"/>
          <p:cNvPicPr>
            <a:picLocks noChangeAspect="1" noChangeArrowheads="1"/>
          </p:cNvPicPr>
          <p:nvPr/>
        </p:nvPicPr>
        <p:blipFill rotWithShape="1">
          <a:blip r:embed="rId4">
            <a:extLst>
              <a:ext uri="{28A0092B-C50C-407E-A947-70E740481C1C}">
                <a14:useLocalDpi xmlns:a14="http://schemas.microsoft.com/office/drawing/2010/main" val="0"/>
              </a:ext>
            </a:extLst>
          </a:blip>
          <a:srcRect l="652" t="-701" r="49348" b="701"/>
          <a:stretch/>
        </p:blipFill>
        <p:spPr bwMode="auto">
          <a:xfrm>
            <a:off x="7667555" y="2886696"/>
            <a:ext cx="3168352" cy="1038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550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15219" y="222578"/>
            <a:ext cx="10839134" cy="1143000"/>
          </a:xfrm>
        </p:spPr>
        <p:txBody>
          <a:bodyPr>
            <a:noAutofit/>
          </a:bodyPr>
          <a:lstStyle/>
          <a:p>
            <a:r>
              <a:rPr lang="en-US" altLang="en-US" sz="5400" dirty="0">
                <a:latin typeface="Bahnschrift SemiBold SemiConden" panose="020B0502040204020203" pitchFamily="34" charset="0"/>
              </a:rPr>
              <a:t>Discrete Wavelet Transform (DWT)</a:t>
            </a:r>
          </a:p>
        </p:txBody>
      </p:sp>
      <p:sp>
        <p:nvSpPr>
          <p:cNvPr id="6" name="Content Placeholder 2"/>
          <p:cNvSpPr>
            <a:spLocks noGrp="1"/>
          </p:cNvSpPr>
          <p:nvPr>
            <p:ph sz="quarter" idx="13"/>
          </p:nvPr>
        </p:nvSpPr>
        <p:spPr>
          <a:xfrm>
            <a:off x="1314714" y="1070440"/>
            <a:ext cx="8424936" cy="4114800"/>
          </a:xfrm>
          <a:prstGeom prst="rect">
            <a:avLst/>
          </a:prstGeom>
        </p:spPr>
        <p:txBody>
          <a:bodyPr/>
          <a:lstStyle/>
          <a:p>
            <a:pPr>
              <a:buFont typeface="Arial" panose="020B0604020202020204" pitchFamily="34" charset="0"/>
              <a:buChar char="•"/>
            </a:pPr>
            <a:r>
              <a:rPr lang="en-US" altLang="en-US" dirty="0"/>
              <a:t>Calculating wavelet coefficients at every possible scale produces a lot of data</a:t>
            </a:r>
          </a:p>
          <a:p>
            <a:pPr>
              <a:buFont typeface="Arial" panose="020B0604020202020204" pitchFamily="34" charset="0"/>
              <a:buChar char="•"/>
            </a:pPr>
            <a:r>
              <a:rPr lang="en-US" altLang="en-US" dirty="0"/>
              <a:t>If a and b chosen  to be discrete then the wavelet transform won’t generate huge amounts of data</a:t>
            </a:r>
          </a:p>
          <a:p>
            <a:pPr>
              <a:buFont typeface="Arial" panose="020B0604020202020204" pitchFamily="34" charset="0"/>
              <a:buChar char="•"/>
            </a:pPr>
            <a:r>
              <a:rPr lang="en-US" altLang="en-US" dirty="0"/>
              <a:t>If a and b are based on power of two(dyadic) then analysis  become more efficient and accurate</a:t>
            </a:r>
          </a:p>
          <a:p>
            <a:pPr lvl="1">
              <a:buFont typeface="Arial" panose="020B0604020202020204" pitchFamily="34" charset="0"/>
              <a:buChar char="•"/>
            </a:pPr>
            <a:endParaRPr lang="en-US"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951" y="4055684"/>
            <a:ext cx="6271552" cy="2717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9599250" y="4213907"/>
            <a:ext cx="1656184" cy="1200329"/>
          </a:xfrm>
          <a:prstGeom prst="rect">
            <a:avLst/>
          </a:prstGeom>
          <a:noFill/>
        </p:spPr>
        <p:txBody>
          <a:bodyPr wrap="square" rtlCol="0">
            <a:spAutoFit/>
          </a:bodyPr>
          <a:lstStyle/>
          <a:p>
            <a:r>
              <a:rPr lang="en-US" b="1" dirty="0"/>
              <a:t>J</a:t>
            </a:r>
            <a:r>
              <a:rPr lang="en-US" dirty="0"/>
              <a:t> is scale index</a:t>
            </a:r>
          </a:p>
          <a:p>
            <a:r>
              <a:rPr lang="en-US" b="1" dirty="0"/>
              <a:t>K</a:t>
            </a:r>
            <a:r>
              <a:rPr lang="en-US" dirty="0"/>
              <a:t> is wavelet </a:t>
            </a:r>
          </a:p>
          <a:p>
            <a:r>
              <a:rPr lang="en-US" dirty="0"/>
              <a:t>Transform signal index	 </a:t>
            </a:r>
            <a:endParaRPr lang="en-IN" dirty="0"/>
          </a:p>
        </p:txBody>
      </p:sp>
    </p:spTree>
    <p:extLst>
      <p:ext uri="{BB962C8B-B14F-4D97-AF65-F5344CB8AC3E}">
        <p14:creationId xmlns:p14="http://schemas.microsoft.com/office/powerpoint/2010/main" val="29854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1203478" y="1495889"/>
            <a:ext cx="8291264" cy="4755232"/>
          </a:xfrm>
          <a:prstGeom prst="rect">
            <a:avLst/>
          </a:prstGeom>
        </p:spPr>
        <p:txBody>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lnSpc>
                <a:spcPct val="90000"/>
              </a:lnSpc>
              <a:buNone/>
            </a:pPr>
            <a:r>
              <a:rPr lang="en-US" altLang="en-US" sz="2000" b="1" i="1" dirty="0"/>
              <a:t> Principles behind compression?</a:t>
            </a:r>
            <a:endParaRPr lang="en-US" altLang="en-US" sz="2000" dirty="0"/>
          </a:p>
          <a:p>
            <a:pPr>
              <a:lnSpc>
                <a:spcPct val="90000"/>
              </a:lnSpc>
            </a:pPr>
            <a:r>
              <a:rPr lang="en-US" altLang="en-US" sz="2000" b="1" dirty="0">
                <a:solidFill>
                  <a:schemeClr val="tx1"/>
                </a:solidFill>
              </a:rPr>
              <a:t>Redundancy reduction</a:t>
            </a:r>
            <a:r>
              <a:rPr lang="en-US" altLang="en-US" sz="2000" dirty="0">
                <a:solidFill>
                  <a:schemeClr val="tx1"/>
                </a:solidFill>
              </a:rPr>
              <a:t> </a:t>
            </a:r>
            <a:r>
              <a:rPr lang="en-US" altLang="en-US" sz="2000" dirty="0"/>
              <a:t>aims at removing duplication from the signal source (image/video). </a:t>
            </a:r>
          </a:p>
          <a:p>
            <a:pPr>
              <a:lnSpc>
                <a:spcPct val="90000"/>
              </a:lnSpc>
            </a:pPr>
            <a:r>
              <a:rPr lang="en-US" altLang="en-US" sz="2000" b="1" dirty="0">
                <a:solidFill>
                  <a:schemeClr val="tx1"/>
                </a:solidFill>
              </a:rPr>
              <a:t>Irrelevancy reduction</a:t>
            </a:r>
            <a:r>
              <a:rPr lang="en-US" altLang="en-US" sz="2000" dirty="0">
                <a:solidFill>
                  <a:schemeClr val="tx1"/>
                </a:solidFill>
              </a:rPr>
              <a:t> </a:t>
            </a:r>
            <a:r>
              <a:rPr lang="en-US" altLang="en-US" sz="2000" dirty="0"/>
              <a:t>omits parts of the signal that will not be noticed by the signal receiver, namely the Human Visual System (HVS).</a:t>
            </a:r>
            <a:endParaRPr lang="ar-SA" altLang="en-US" sz="2000" dirty="0"/>
          </a:p>
          <a:p>
            <a:pPr>
              <a:lnSpc>
                <a:spcPct val="90000"/>
              </a:lnSpc>
            </a:pPr>
            <a:endParaRPr lang="en-US" altLang="en-US" sz="2000" dirty="0"/>
          </a:p>
          <a:p>
            <a:pPr>
              <a:lnSpc>
                <a:spcPct val="90000"/>
              </a:lnSpc>
            </a:pPr>
            <a:endParaRPr lang="en-US" altLang="en-US" sz="2000" dirty="0"/>
          </a:p>
        </p:txBody>
      </p:sp>
      <p:graphicFrame>
        <p:nvGraphicFramePr>
          <p:cNvPr id="9" name="Object 8"/>
          <p:cNvGraphicFramePr>
            <a:graphicFrameLocks noChangeAspect="1"/>
          </p:cNvGraphicFramePr>
          <p:nvPr>
            <p:extLst>
              <p:ext uri="{D42A27DB-BD31-4B8C-83A1-F6EECF244321}">
                <p14:modId xmlns:p14="http://schemas.microsoft.com/office/powerpoint/2010/main" val="3091842238"/>
              </p:ext>
            </p:extLst>
          </p:nvPr>
        </p:nvGraphicFramePr>
        <p:xfrm>
          <a:off x="1600200" y="3367261"/>
          <a:ext cx="2286000" cy="2286000"/>
        </p:xfrm>
        <a:graphic>
          <a:graphicData uri="http://schemas.openxmlformats.org/presentationml/2006/ole">
            <mc:AlternateContent xmlns:mc="http://schemas.openxmlformats.org/markup-compatibility/2006">
              <mc:Choice xmlns:v="urn:schemas-microsoft-com:vml" Requires="v">
                <p:oleObj spid="_x0000_s62465" name="Image Document" r:id="rId3" imgW="8630653" imgH="6336632" progId="Imaging.Document">
                  <p:embed/>
                </p:oleObj>
              </mc:Choice>
              <mc:Fallback>
                <p:oleObj name="Image Document" r:id="rId3" imgW="8630653" imgH="6336632" progId="Imaging.Document">
                  <p:embed/>
                  <p:pic>
                    <p:nvPicPr>
                      <p:cNvPr id="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367261"/>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908104270"/>
              </p:ext>
            </p:extLst>
          </p:nvPr>
        </p:nvGraphicFramePr>
        <p:xfrm>
          <a:off x="5803776" y="3231232"/>
          <a:ext cx="2286000" cy="2286000"/>
        </p:xfrm>
        <a:graphic>
          <a:graphicData uri="http://schemas.openxmlformats.org/presentationml/2006/ole">
            <mc:AlternateContent xmlns:mc="http://schemas.openxmlformats.org/markup-compatibility/2006">
              <mc:Choice xmlns:v="urn:schemas-microsoft-com:vml" Requires="v">
                <p:oleObj spid="_x0000_s62466" name="Image Document" r:id="rId5" imgW="8630653" imgH="6336632" progId="Imaging.Document">
                  <p:embed/>
                </p:oleObj>
              </mc:Choice>
              <mc:Fallback>
                <p:oleObj name="Image Document" r:id="rId5" imgW="8630653" imgH="6336632" progId="Imaging.Document">
                  <p:embed/>
                  <p:pic>
                    <p:nvPicPr>
                      <p:cNvPr id="1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3776" y="3231232"/>
                        <a:ext cx="2286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Right Arrow 10"/>
          <p:cNvSpPr/>
          <p:nvPr/>
        </p:nvSpPr>
        <p:spPr>
          <a:xfrm>
            <a:off x="4438364" y="3942184"/>
            <a:ext cx="936104" cy="86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96C81E6-20C1-4F91-9586-C5F45DECCA10}"/>
              </a:ext>
            </a:extLst>
          </p:cNvPr>
          <p:cNvSpPr txBox="1"/>
          <p:nvPr/>
        </p:nvSpPr>
        <p:spPr>
          <a:xfrm>
            <a:off x="1203478" y="333670"/>
            <a:ext cx="9785043" cy="1015663"/>
          </a:xfrm>
          <a:prstGeom prst="rect">
            <a:avLst/>
          </a:prstGeom>
          <a:noFill/>
        </p:spPr>
        <p:txBody>
          <a:bodyPr wrap="square" rtlCol="0">
            <a:spAutoFit/>
          </a:bodyPr>
          <a:lstStyle/>
          <a:p>
            <a:r>
              <a:rPr lang="en-IN" sz="6000" dirty="0">
                <a:solidFill>
                  <a:schemeClr val="accent2">
                    <a:lumMod val="60000"/>
                    <a:lumOff val="40000"/>
                  </a:schemeClr>
                </a:solidFill>
                <a:latin typeface="Bahnschrift SemiBold SemiConden" panose="020B0502040204020203" pitchFamily="34" charset="0"/>
              </a:rPr>
              <a:t>Image Compression Algorithms:</a:t>
            </a:r>
          </a:p>
        </p:txBody>
      </p:sp>
    </p:spTree>
    <p:extLst>
      <p:ext uri="{BB962C8B-B14F-4D97-AF65-F5344CB8AC3E}">
        <p14:creationId xmlns:p14="http://schemas.microsoft.com/office/powerpoint/2010/main" val="3402637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024372" y="372862"/>
            <a:ext cx="5894977" cy="967666"/>
          </a:xfrm>
          <a:prstGeom prst="rect">
            <a:avLst/>
          </a:prstGeom>
          <a:noFill/>
          <a:extLst>
            <a:ext uri="{909E8E84-426E-40DD-AFC4-6F175D3DCCD1}">
              <a14:hiddenFill xmlns:a14="http://schemas.microsoft.com/office/drawing/2010/main">
                <a:solidFill>
                  <a:srgbClr val="0000CC"/>
                </a:solidFill>
              </a14:hiddenFill>
            </a:ext>
          </a:extLst>
        </p:spPr>
        <p:txBody>
          <a:bodyPr/>
          <a:lst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a:lstStyle>
          <a:p>
            <a:pPr marL="45720" indent="0">
              <a:buNone/>
            </a:pPr>
            <a:r>
              <a:rPr lang="en-US" altLang="en-US" sz="6000" b="1" u="sng" dirty="0">
                <a:solidFill>
                  <a:schemeClr val="tx1"/>
                </a:solidFill>
                <a:latin typeface="Bahnschrift SemiBold SemiConden" panose="020B0502040204020203" pitchFamily="34" charset="0"/>
                <a:cs typeface="Arial" charset="0"/>
              </a:rPr>
              <a:t>2-D DWT for Image </a:t>
            </a:r>
            <a:r>
              <a:rPr lang="en-US" altLang="en-US" sz="6000" b="1" dirty="0">
                <a:solidFill>
                  <a:schemeClr val="tx1"/>
                </a:solidFill>
                <a:latin typeface="Bahnschrift SemiBold SemiConden" panose="020B0502040204020203" pitchFamily="34" charset="0"/>
                <a:cs typeface="Arial" charset="0"/>
              </a:rPr>
              <a:t>    </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250"/>
          <a:stretch/>
        </p:blipFill>
        <p:spPr bwMode="auto">
          <a:xfrm>
            <a:off x="1795397" y="1573376"/>
            <a:ext cx="8352928" cy="4633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3321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011" y="3167449"/>
            <a:ext cx="6925975" cy="3507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010" y="320615"/>
            <a:ext cx="6925975" cy="2846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721166" y="1043920"/>
            <a:ext cx="576064" cy="369332"/>
          </a:xfrm>
          <a:prstGeom prst="rect">
            <a:avLst/>
          </a:prstGeom>
          <a:noFill/>
        </p:spPr>
        <p:txBody>
          <a:bodyPr wrap="square" rtlCol="0">
            <a:spAutoFit/>
          </a:bodyPr>
          <a:lstStyle/>
          <a:p>
            <a:r>
              <a:rPr lang="en-US" dirty="0"/>
              <a:t>LL</a:t>
            </a:r>
            <a:endParaRPr lang="en-IN" dirty="0"/>
          </a:p>
        </p:txBody>
      </p:sp>
      <p:sp>
        <p:nvSpPr>
          <p:cNvPr id="10" name="TextBox 9"/>
          <p:cNvSpPr txBox="1"/>
          <p:nvPr/>
        </p:nvSpPr>
        <p:spPr>
          <a:xfrm>
            <a:off x="9820742" y="2417837"/>
            <a:ext cx="576064" cy="369332"/>
          </a:xfrm>
          <a:prstGeom prst="rect">
            <a:avLst/>
          </a:prstGeom>
          <a:noFill/>
        </p:spPr>
        <p:txBody>
          <a:bodyPr wrap="square" rtlCol="0">
            <a:spAutoFit/>
          </a:bodyPr>
          <a:lstStyle/>
          <a:p>
            <a:r>
              <a:rPr lang="en-US" dirty="0"/>
              <a:t>HH</a:t>
            </a:r>
            <a:endParaRPr lang="en-IN" dirty="0"/>
          </a:p>
        </p:txBody>
      </p:sp>
      <p:sp>
        <p:nvSpPr>
          <p:cNvPr id="11" name="TextBox 10"/>
          <p:cNvSpPr txBox="1"/>
          <p:nvPr/>
        </p:nvSpPr>
        <p:spPr>
          <a:xfrm>
            <a:off x="8737934" y="2052032"/>
            <a:ext cx="576064" cy="369332"/>
          </a:xfrm>
          <a:prstGeom prst="rect">
            <a:avLst/>
          </a:prstGeom>
          <a:noFill/>
        </p:spPr>
        <p:txBody>
          <a:bodyPr wrap="square" rtlCol="0">
            <a:spAutoFit/>
          </a:bodyPr>
          <a:lstStyle/>
          <a:p>
            <a:r>
              <a:rPr lang="en-US" dirty="0"/>
              <a:t>LH</a:t>
            </a:r>
            <a:endParaRPr lang="en-IN" dirty="0"/>
          </a:p>
        </p:txBody>
      </p:sp>
      <p:sp>
        <p:nvSpPr>
          <p:cNvPr id="12" name="TextBox 11"/>
          <p:cNvSpPr txBox="1"/>
          <p:nvPr/>
        </p:nvSpPr>
        <p:spPr>
          <a:xfrm>
            <a:off x="9711385" y="1120805"/>
            <a:ext cx="576064" cy="369332"/>
          </a:xfrm>
          <a:prstGeom prst="rect">
            <a:avLst/>
          </a:prstGeom>
          <a:noFill/>
        </p:spPr>
        <p:txBody>
          <a:bodyPr wrap="square" rtlCol="0">
            <a:spAutoFit/>
          </a:bodyPr>
          <a:lstStyle/>
          <a:p>
            <a:r>
              <a:rPr lang="en-US" dirty="0"/>
              <a:t> HL</a:t>
            </a:r>
            <a:endParaRPr lang="en-IN" dirty="0"/>
          </a:p>
        </p:txBody>
      </p:sp>
    </p:spTree>
    <p:extLst>
      <p:ext uri="{BB962C8B-B14F-4D97-AF65-F5344CB8AC3E}">
        <p14:creationId xmlns:p14="http://schemas.microsoft.com/office/powerpoint/2010/main" val="719763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917" y="947737"/>
            <a:ext cx="7639050" cy="496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6643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898" y="1476439"/>
            <a:ext cx="9114204" cy="5020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7E05C32F-9FBD-402D-9840-F26F4C90A282}"/>
              </a:ext>
            </a:extLst>
          </p:cNvPr>
          <p:cNvSpPr>
            <a:spLocks noGrp="1"/>
          </p:cNvSpPr>
          <p:nvPr>
            <p:ph type="title"/>
          </p:nvPr>
        </p:nvSpPr>
        <p:spPr>
          <a:xfrm>
            <a:off x="1913400" y="245655"/>
            <a:ext cx="8606269" cy="1478570"/>
          </a:xfrm>
        </p:spPr>
        <p:txBody>
          <a:bodyPr>
            <a:normAutofit/>
          </a:bodyPr>
          <a:lstStyle/>
          <a:p>
            <a:r>
              <a:rPr lang="en-IN" sz="6000" dirty="0">
                <a:latin typeface="Bahnschrift SemiBold SemiConden" panose="020B0502040204020203" pitchFamily="34" charset="0"/>
              </a:rPr>
              <a:t>WAVELET RECONSTRUCTION</a:t>
            </a:r>
          </a:p>
        </p:txBody>
      </p:sp>
    </p:spTree>
    <p:extLst>
      <p:ext uri="{BB962C8B-B14F-4D97-AF65-F5344CB8AC3E}">
        <p14:creationId xmlns:p14="http://schemas.microsoft.com/office/powerpoint/2010/main" val="1323946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Wavelet Compression for Images - MATLAB &amp;amp; Simu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6972" y="528686"/>
            <a:ext cx="7671324" cy="580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873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CB2B-6E73-4844-B8B7-E8C00D11A1BD}"/>
              </a:ext>
            </a:extLst>
          </p:cNvPr>
          <p:cNvSpPr>
            <a:spLocks noGrp="1"/>
          </p:cNvSpPr>
          <p:nvPr>
            <p:ph type="ctrTitle"/>
          </p:nvPr>
        </p:nvSpPr>
        <p:spPr>
          <a:xfrm>
            <a:off x="1593680" y="2235200"/>
            <a:ext cx="10089334" cy="2387600"/>
          </a:xfrm>
        </p:spPr>
        <p:txBody>
          <a:bodyPr>
            <a:noAutofit/>
          </a:bodyPr>
          <a:lstStyle/>
          <a:p>
            <a:pPr algn="ctr"/>
            <a:r>
              <a:rPr lang="en-US" sz="8800" dirty="0">
                <a:latin typeface="Bahnschrift SemiBold SemiConden" panose="020B0502040204020203" pitchFamily="34" charset="0"/>
              </a:rPr>
              <a:t>Image compression using DCT</a:t>
            </a:r>
            <a:endParaRPr lang="en-US" sz="8800" dirty="0" err="1">
              <a:latin typeface="Bahnschrift SemiBold SemiConden" panose="020B0502040204020203" pitchFamily="34" charset="0"/>
            </a:endParaRPr>
          </a:p>
        </p:txBody>
      </p:sp>
    </p:spTree>
    <p:extLst>
      <p:ext uri="{BB962C8B-B14F-4D97-AF65-F5344CB8AC3E}">
        <p14:creationId xmlns:p14="http://schemas.microsoft.com/office/powerpoint/2010/main" val="3676287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B89CD-8C06-4598-9077-FA7FB8CA8676}"/>
              </a:ext>
            </a:extLst>
          </p:cNvPr>
          <p:cNvSpPr>
            <a:spLocks noGrp="1"/>
          </p:cNvSpPr>
          <p:nvPr>
            <p:ph type="title"/>
          </p:nvPr>
        </p:nvSpPr>
        <p:spPr/>
        <p:txBody>
          <a:bodyPr>
            <a:normAutofit/>
          </a:bodyPr>
          <a:lstStyle/>
          <a:p>
            <a:pPr algn="ctr"/>
            <a:r>
              <a:rPr lang="en-US" sz="6000" dirty="0">
                <a:latin typeface="Bahnschrift SemiBold SemiConden" panose="020B0502040204020203" pitchFamily="34" charset="0"/>
              </a:rPr>
              <a:t>What is DCT?</a:t>
            </a:r>
          </a:p>
        </p:txBody>
      </p:sp>
      <p:sp>
        <p:nvSpPr>
          <p:cNvPr id="3" name="Content Placeholder 2">
            <a:extLst>
              <a:ext uri="{FF2B5EF4-FFF2-40B4-BE49-F238E27FC236}">
                <a16:creationId xmlns:a16="http://schemas.microsoft.com/office/drawing/2014/main" id="{8D49B396-3F84-4270-BAEB-9F35EBF3CD03}"/>
              </a:ext>
            </a:extLst>
          </p:cNvPr>
          <p:cNvSpPr>
            <a:spLocks noGrp="1"/>
          </p:cNvSpPr>
          <p:nvPr>
            <p:ph idx="1"/>
          </p:nvPr>
        </p:nvSpPr>
        <p:spPr>
          <a:xfrm>
            <a:off x="1141412" y="2249487"/>
            <a:ext cx="9905999" cy="3636408"/>
          </a:xfrm>
        </p:spPr>
        <p:txBody>
          <a:bodyPr vert="horz" lIns="91440" tIns="45720" rIns="91440" bIns="45720" rtlCol="0" anchor="t">
            <a:noAutofit/>
          </a:bodyPr>
          <a:lstStyle/>
          <a:p>
            <a:pPr>
              <a:buFont typeface="Avenir Next LT Pro"/>
            </a:pPr>
            <a:r>
              <a:rPr lang="en-US" dirty="0">
                <a:cs typeface="Arial"/>
              </a:rPr>
              <a:t>DCT stands for Discrete Cosine Transform . </a:t>
            </a:r>
            <a:endParaRPr lang="en-US" dirty="0"/>
          </a:p>
          <a:p>
            <a:pPr>
              <a:buFont typeface="Avenir Next LT Pro"/>
            </a:pPr>
            <a:r>
              <a:rPr lang="en-US" dirty="0">
                <a:cs typeface="Arial"/>
              </a:rPr>
              <a:t>It represents an image as a sum of sinusoids of varying magnitudes and frequencies . </a:t>
            </a:r>
          </a:p>
          <a:p>
            <a:pPr>
              <a:buFont typeface="Avenir Next LT Pro"/>
            </a:pPr>
            <a:r>
              <a:rPr lang="en-US">
                <a:cs typeface="Arial"/>
              </a:rPr>
              <a:t>DCT is an outcome of the efforts to make DFT(Discrete Fourier Transform) </a:t>
            </a:r>
            <a:r>
              <a:rPr lang="en-US" dirty="0">
                <a:cs typeface="Arial"/>
              </a:rPr>
              <a:t>having real values instead of complex values .</a:t>
            </a:r>
          </a:p>
          <a:p>
            <a:pPr>
              <a:buFont typeface="Avenir Next LT Pro"/>
            </a:pPr>
            <a:r>
              <a:rPr lang="en-US" dirty="0">
                <a:cs typeface="Arial"/>
              </a:rPr>
              <a:t>DCT coefficients are real valued while DFT coefficients are complex , therefore , hardware implementation of DCT is easier than DFT .</a:t>
            </a:r>
          </a:p>
        </p:txBody>
      </p:sp>
    </p:spTree>
    <p:extLst>
      <p:ext uri="{BB962C8B-B14F-4D97-AF65-F5344CB8AC3E}">
        <p14:creationId xmlns:p14="http://schemas.microsoft.com/office/powerpoint/2010/main" val="3614885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64F8-4D50-4643-B0FE-21B1D7DB35D5}"/>
              </a:ext>
            </a:extLst>
          </p:cNvPr>
          <p:cNvSpPr>
            <a:spLocks noGrp="1"/>
          </p:cNvSpPr>
          <p:nvPr>
            <p:ph type="title"/>
          </p:nvPr>
        </p:nvSpPr>
        <p:spPr/>
        <p:txBody>
          <a:bodyPr>
            <a:normAutofit/>
          </a:bodyPr>
          <a:lstStyle/>
          <a:p>
            <a:pPr algn="ctr"/>
            <a:r>
              <a:rPr lang="en-US" sz="6000" dirty="0">
                <a:latin typeface="Bahnschrift SemiBold SemiConden" panose="020B0502040204020203" pitchFamily="34" charset="0"/>
              </a:rPr>
              <a:t>Color Image</a:t>
            </a:r>
            <a:endParaRPr lang="en-IN" sz="60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8B966544-3DDC-49BD-A044-EFEA75067216}"/>
              </a:ext>
            </a:extLst>
          </p:cNvPr>
          <p:cNvSpPr>
            <a:spLocks noGrp="1"/>
          </p:cNvSpPr>
          <p:nvPr>
            <p:ph idx="1"/>
          </p:nvPr>
        </p:nvSpPr>
        <p:spPr/>
        <p:txBody>
          <a:bodyPr>
            <a:normAutofit/>
          </a:bodyPr>
          <a:lstStyle/>
          <a:p>
            <a:r>
              <a:rPr lang="en-US" dirty="0"/>
              <a:t>There are two basic ways to store color information in an image:</a:t>
            </a:r>
          </a:p>
          <a:p>
            <a:pPr lvl="1"/>
            <a:r>
              <a:rPr lang="en-US" sz="2400" dirty="0"/>
              <a:t>Represent each pixel's color by giving an </a:t>
            </a:r>
            <a:r>
              <a:rPr lang="en-US" sz="2400" b="1" dirty="0"/>
              <a:t>ordered triple of numbers</a:t>
            </a:r>
            <a:r>
              <a:rPr lang="en-US" sz="2400" dirty="0"/>
              <a:t>: It is the combination of red, green, and blue that comprise that particular color. </a:t>
            </a:r>
          </a:p>
          <a:p>
            <a:pPr lvl="1"/>
            <a:r>
              <a:rPr lang="en-US" sz="2400" dirty="0"/>
              <a:t>The second way to store information about color is to </a:t>
            </a:r>
            <a:r>
              <a:rPr lang="en-US" sz="2400" b="1" dirty="0"/>
              <a:t>use a table to store the triples</a:t>
            </a:r>
            <a:r>
              <a:rPr lang="en-US" sz="2400" dirty="0"/>
              <a:t>, and use a reference into the table for each pixel requirements of an image. This can markedly improve the storage.</a:t>
            </a:r>
            <a:endParaRPr lang="en-IN" sz="2400" dirty="0"/>
          </a:p>
        </p:txBody>
      </p:sp>
    </p:spTree>
    <p:extLst>
      <p:ext uri="{BB962C8B-B14F-4D97-AF65-F5344CB8AC3E}">
        <p14:creationId xmlns:p14="http://schemas.microsoft.com/office/powerpoint/2010/main" val="2536794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4E1E-B74E-41D4-8F87-36F20E32128C}"/>
              </a:ext>
            </a:extLst>
          </p:cNvPr>
          <p:cNvSpPr>
            <a:spLocks noGrp="1"/>
          </p:cNvSpPr>
          <p:nvPr>
            <p:ph type="title"/>
          </p:nvPr>
        </p:nvSpPr>
        <p:spPr/>
        <p:txBody>
          <a:bodyPr>
            <a:normAutofit/>
          </a:bodyPr>
          <a:lstStyle/>
          <a:p>
            <a:r>
              <a:rPr lang="en-US" sz="5400" dirty="0">
                <a:latin typeface="Bahnschrift SemiBold SemiConden" panose="020B0502040204020203" pitchFamily="34" charset="0"/>
              </a:rPr>
              <a:t>DCT-(continued..)</a:t>
            </a:r>
          </a:p>
        </p:txBody>
      </p:sp>
      <p:sp>
        <p:nvSpPr>
          <p:cNvPr id="3" name="Content Placeholder 2">
            <a:extLst>
              <a:ext uri="{FF2B5EF4-FFF2-40B4-BE49-F238E27FC236}">
                <a16:creationId xmlns:a16="http://schemas.microsoft.com/office/drawing/2014/main" id="{F72BEC28-73BE-4B6A-A60D-4A66990C72D6}"/>
              </a:ext>
            </a:extLst>
          </p:cNvPr>
          <p:cNvSpPr>
            <a:spLocks noGrp="1"/>
          </p:cNvSpPr>
          <p:nvPr>
            <p:ph idx="1"/>
          </p:nvPr>
        </p:nvSpPr>
        <p:spPr/>
        <p:txBody>
          <a:bodyPr vert="horz" lIns="91440" tIns="45720" rIns="91440" bIns="45720" rtlCol="0" anchor="t">
            <a:normAutofit/>
          </a:bodyPr>
          <a:lstStyle/>
          <a:p>
            <a:r>
              <a:rPr lang="en-US" sz="2800" dirty="0">
                <a:ea typeface="+mn-lt"/>
                <a:cs typeface="+mn-lt"/>
              </a:rPr>
              <a:t>DCT is equivalent to computing 2N-point DFT of signal which is made even symmetric by its extension .</a:t>
            </a:r>
            <a:endParaRPr lang="en-US" sz="2800" dirty="0"/>
          </a:p>
          <a:p>
            <a:pPr marL="0" indent="0" algn="ctr">
              <a:buNone/>
            </a:pPr>
            <a:r>
              <a:rPr lang="en-US" sz="2800" dirty="0">
                <a:cs typeface="Arial"/>
              </a:rPr>
              <a:t>Where N point DFT of a sequence x[n] is given by -</a:t>
            </a:r>
          </a:p>
          <a:p>
            <a:pPr marL="0" indent="0" algn="ctr">
              <a:buNone/>
            </a:pPr>
            <a:endParaRPr lang="en-US" sz="2800" dirty="0">
              <a:cs typeface="Arial"/>
            </a:endParaRPr>
          </a:p>
          <a:p>
            <a:pPr marL="0" indent="0" algn="ctr">
              <a:buNone/>
            </a:pPr>
            <a:r>
              <a:rPr lang="en-US" sz="2800" dirty="0">
                <a:cs typeface="Arial"/>
              </a:rPr>
              <a:t>X[k] = Σ x[n]*exp(-j2πk *n/N) ; over n=0 to N-1.</a:t>
            </a:r>
          </a:p>
          <a:p>
            <a:pPr marL="0" indent="0">
              <a:buNone/>
            </a:pPr>
            <a:endParaRPr lang="en-US" sz="2800" dirty="0">
              <a:cs typeface="Arial"/>
            </a:endParaRPr>
          </a:p>
        </p:txBody>
      </p:sp>
    </p:spTree>
    <p:extLst>
      <p:ext uri="{BB962C8B-B14F-4D97-AF65-F5344CB8AC3E}">
        <p14:creationId xmlns:p14="http://schemas.microsoft.com/office/powerpoint/2010/main" val="1516160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64C1-C547-4531-B22B-F183A0163ABD}"/>
              </a:ext>
            </a:extLst>
          </p:cNvPr>
          <p:cNvSpPr>
            <a:spLocks noGrp="1"/>
          </p:cNvSpPr>
          <p:nvPr>
            <p:ph type="title"/>
          </p:nvPr>
        </p:nvSpPr>
        <p:spPr/>
        <p:txBody>
          <a:bodyPr>
            <a:normAutofit/>
          </a:bodyPr>
          <a:lstStyle/>
          <a:p>
            <a:pPr algn="ctr"/>
            <a:r>
              <a:rPr lang="en-US" sz="5400" dirty="0">
                <a:latin typeface="Bahnschrift SemiBold SemiConden" panose="020B0502040204020203" pitchFamily="34" charset="0"/>
              </a:rPr>
              <a:t>DCT-(continued)</a:t>
            </a:r>
          </a:p>
        </p:txBody>
      </p:sp>
      <p:sp>
        <p:nvSpPr>
          <p:cNvPr id="3" name="Content Placeholder 2">
            <a:extLst>
              <a:ext uri="{FF2B5EF4-FFF2-40B4-BE49-F238E27FC236}">
                <a16:creationId xmlns:a16="http://schemas.microsoft.com/office/drawing/2014/main" id="{B8D335AD-72E6-436A-915A-357D85BC9A39}"/>
              </a:ext>
            </a:extLst>
          </p:cNvPr>
          <p:cNvSpPr>
            <a:spLocks noGrp="1"/>
          </p:cNvSpPr>
          <p:nvPr>
            <p:ph idx="1"/>
          </p:nvPr>
        </p:nvSpPr>
        <p:spPr/>
        <p:txBody>
          <a:bodyPr vert="horz" lIns="91440" tIns="45720" rIns="91440" bIns="45720" rtlCol="0" anchor="t">
            <a:normAutofit/>
          </a:bodyPr>
          <a:lstStyle/>
          <a:p>
            <a:pPr marL="0" indent="0" algn="ctr">
              <a:buNone/>
            </a:pPr>
            <a:r>
              <a:rPr lang="en-US" sz="2800" dirty="0">
                <a:cs typeface="Arial"/>
              </a:rPr>
              <a:t>DCT has the property that , for a typical image , most of the visually significant information about the image is concentrated in just a few coefficients of the DCT . This property is known as </a:t>
            </a:r>
            <a:r>
              <a:rPr lang="en-US" sz="2800" b="1" dirty="0">
                <a:cs typeface="Arial"/>
              </a:rPr>
              <a:t>ENERGY COMPACTION </a:t>
            </a:r>
            <a:r>
              <a:rPr lang="en-US" sz="2800" dirty="0">
                <a:cs typeface="Arial"/>
              </a:rPr>
              <a:t>property .Hence, DCT finds it's importance in image compression technique . </a:t>
            </a:r>
            <a:endParaRPr lang="en-US" sz="2800" dirty="0"/>
          </a:p>
        </p:txBody>
      </p:sp>
    </p:spTree>
    <p:extLst>
      <p:ext uri="{BB962C8B-B14F-4D97-AF65-F5344CB8AC3E}">
        <p14:creationId xmlns:p14="http://schemas.microsoft.com/office/powerpoint/2010/main" val="10360767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51425-333C-4F61-8645-6FA0114C0C46}"/>
              </a:ext>
            </a:extLst>
          </p:cNvPr>
          <p:cNvSpPr>
            <a:spLocks noGrp="1"/>
          </p:cNvSpPr>
          <p:nvPr>
            <p:ph type="title"/>
          </p:nvPr>
        </p:nvSpPr>
        <p:spPr/>
        <p:txBody>
          <a:bodyPr>
            <a:normAutofit/>
          </a:bodyPr>
          <a:lstStyle/>
          <a:p>
            <a:pPr algn="ctr"/>
            <a:r>
              <a:rPr lang="en-US" sz="5400" dirty="0">
                <a:latin typeface="Bahnschrift SemiBold SemiConden" panose="020B0502040204020203" pitchFamily="34" charset="0"/>
              </a:rPr>
              <a:t>Various Applications of DCT- </a:t>
            </a:r>
          </a:p>
        </p:txBody>
      </p:sp>
      <p:sp>
        <p:nvSpPr>
          <p:cNvPr id="3" name="Content Placeholder 2">
            <a:extLst>
              <a:ext uri="{FF2B5EF4-FFF2-40B4-BE49-F238E27FC236}">
                <a16:creationId xmlns:a16="http://schemas.microsoft.com/office/drawing/2014/main" id="{E0C29F1E-6EC5-42F6-AA9C-24A5D4BCB49D}"/>
              </a:ext>
            </a:extLst>
          </p:cNvPr>
          <p:cNvSpPr>
            <a:spLocks noGrp="1"/>
          </p:cNvSpPr>
          <p:nvPr>
            <p:ph idx="1"/>
          </p:nvPr>
        </p:nvSpPr>
        <p:spPr/>
        <p:txBody>
          <a:bodyPr vert="horz" lIns="91440" tIns="45720" rIns="91440" bIns="45720" rtlCol="0" anchor="t">
            <a:normAutofit/>
          </a:bodyPr>
          <a:lstStyle/>
          <a:p>
            <a:r>
              <a:rPr lang="en-US" sz="3600" dirty="0">
                <a:cs typeface="Arial"/>
              </a:rPr>
              <a:t>DCT has vast applications areas, such as - </a:t>
            </a:r>
          </a:p>
          <a:p>
            <a:pPr lvl="1">
              <a:buFont typeface="Wingdings" panose="05000000000000000000" pitchFamily="2" charset="2"/>
              <a:buChar char="Ø"/>
            </a:pPr>
            <a:r>
              <a:rPr lang="en-US" sz="2800" b="1" dirty="0">
                <a:cs typeface="Arial"/>
              </a:rPr>
              <a:t>Image Compression: </a:t>
            </a:r>
            <a:r>
              <a:rPr lang="en-US" sz="2800" dirty="0">
                <a:cs typeface="Arial"/>
              </a:rPr>
              <a:t>JPEG, HEIF ,</a:t>
            </a:r>
            <a:r>
              <a:rPr lang="en-US" sz="2800" dirty="0" err="1">
                <a:cs typeface="Arial"/>
              </a:rPr>
              <a:t>WebP</a:t>
            </a:r>
            <a:r>
              <a:rPr lang="en-US" sz="2800" dirty="0">
                <a:cs typeface="Arial"/>
              </a:rPr>
              <a:t> , BPG etc.</a:t>
            </a:r>
          </a:p>
          <a:p>
            <a:pPr lvl="1">
              <a:buFont typeface="Wingdings" panose="05000000000000000000" pitchFamily="2" charset="2"/>
              <a:buChar char="Ø"/>
            </a:pPr>
            <a:r>
              <a:rPr lang="en-US" sz="2800" b="1" dirty="0">
                <a:cs typeface="Arial"/>
              </a:rPr>
              <a:t>Video Compression: </a:t>
            </a:r>
            <a:r>
              <a:rPr lang="en-US" sz="2800" dirty="0">
                <a:cs typeface="Arial"/>
              </a:rPr>
              <a:t>H.261 ,MJPEG , MPEG1 ,H.262(MPEG2) ,H.263 , H.264(AVC MPEG4) , H.265(HEVC) , </a:t>
            </a:r>
            <a:r>
              <a:rPr lang="en-US" sz="2800" dirty="0" err="1">
                <a:cs typeface="Arial"/>
              </a:rPr>
              <a:t>WebM</a:t>
            </a:r>
            <a:r>
              <a:rPr lang="en-US" sz="2800" dirty="0">
                <a:cs typeface="Arial"/>
              </a:rPr>
              <a:t> , etc.</a:t>
            </a:r>
          </a:p>
        </p:txBody>
      </p:sp>
    </p:spTree>
    <p:extLst>
      <p:ext uri="{BB962C8B-B14F-4D97-AF65-F5344CB8AC3E}">
        <p14:creationId xmlns:p14="http://schemas.microsoft.com/office/powerpoint/2010/main" val="22708375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FC88-3CBB-4F14-A23B-107810CD572A}"/>
              </a:ext>
            </a:extLst>
          </p:cNvPr>
          <p:cNvSpPr>
            <a:spLocks noGrp="1"/>
          </p:cNvSpPr>
          <p:nvPr>
            <p:ph type="title"/>
          </p:nvPr>
        </p:nvSpPr>
        <p:spPr/>
        <p:txBody>
          <a:bodyPr>
            <a:normAutofit/>
          </a:bodyPr>
          <a:lstStyle/>
          <a:p>
            <a:pPr algn="ctr"/>
            <a:r>
              <a:rPr lang="en-US" sz="6000" dirty="0">
                <a:latin typeface="Bahnschrift SemiBold SemiConden" panose="020B0502040204020203" pitchFamily="34" charset="0"/>
              </a:rPr>
              <a:t>Issues With DCT -</a:t>
            </a:r>
          </a:p>
        </p:txBody>
      </p:sp>
      <p:sp>
        <p:nvSpPr>
          <p:cNvPr id="3" name="Content Placeholder 2">
            <a:extLst>
              <a:ext uri="{FF2B5EF4-FFF2-40B4-BE49-F238E27FC236}">
                <a16:creationId xmlns:a16="http://schemas.microsoft.com/office/drawing/2014/main" id="{C3C6BB32-A26B-4B81-A752-7F0EF40BCEDA}"/>
              </a:ext>
            </a:extLst>
          </p:cNvPr>
          <p:cNvSpPr>
            <a:spLocks noGrp="1"/>
          </p:cNvSpPr>
          <p:nvPr>
            <p:ph idx="1"/>
          </p:nvPr>
        </p:nvSpPr>
        <p:spPr>
          <a:xfrm>
            <a:off x="1347724" y="1884471"/>
            <a:ext cx="9905998" cy="3457576"/>
          </a:xfrm>
        </p:spPr>
        <p:txBody>
          <a:bodyPr vert="horz" lIns="91440" tIns="45720" rIns="91440" bIns="45720" rtlCol="0" anchor="t">
            <a:normAutofit/>
          </a:bodyPr>
          <a:lstStyle/>
          <a:p>
            <a:pPr marL="0" indent="0">
              <a:buNone/>
            </a:pPr>
            <a:r>
              <a:rPr lang="en-US" dirty="0">
                <a:cs typeface="Arial"/>
              </a:rPr>
              <a:t>A common issue with DCT compression in digital media are </a:t>
            </a:r>
            <a:r>
              <a:rPr lang="en-US" b="1" dirty="0">
                <a:cs typeface="Arial"/>
              </a:rPr>
              <a:t>BLOCKY COMPRESSION ARTIFACTS </a:t>
            </a:r>
            <a:r>
              <a:rPr lang="en-US" dirty="0">
                <a:cs typeface="Arial"/>
              </a:rPr>
              <a:t>, caused by DCT blocks. The DCT algorithm can cause block-based artifacts when heavy compression technique is applied .</a:t>
            </a:r>
          </a:p>
          <a:p>
            <a:endParaRPr lang="en-US" dirty="0">
              <a:cs typeface="Arial"/>
            </a:endParaRPr>
          </a:p>
          <a:p>
            <a:endParaRPr lang="en-US" dirty="0">
              <a:cs typeface="Arial"/>
            </a:endParaRPr>
          </a:p>
        </p:txBody>
      </p:sp>
      <p:pic>
        <p:nvPicPr>
          <p:cNvPr id="5" name="Picture 5">
            <a:extLst>
              <a:ext uri="{FF2B5EF4-FFF2-40B4-BE49-F238E27FC236}">
                <a16:creationId xmlns:a16="http://schemas.microsoft.com/office/drawing/2014/main" id="{99B1D304-61FB-4357-B8A4-E0570E28EE60}"/>
              </a:ext>
            </a:extLst>
          </p:cNvPr>
          <p:cNvPicPr>
            <a:picLocks noChangeAspect="1"/>
          </p:cNvPicPr>
          <p:nvPr/>
        </p:nvPicPr>
        <p:blipFill>
          <a:blip r:embed="rId2"/>
          <a:stretch>
            <a:fillRect/>
          </a:stretch>
        </p:blipFill>
        <p:spPr>
          <a:xfrm>
            <a:off x="1946841" y="3325465"/>
            <a:ext cx="7890293" cy="2870896"/>
          </a:xfrm>
          <a:prstGeom prst="rect">
            <a:avLst/>
          </a:prstGeom>
        </p:spPr>
      </p:pic>
    </p:spTree>
    <p:extLst>
      <p:ext uri="{BB962C8B-B14F-4D97-AF65-F5344CB8AC3E}">
        <p14:creationId xmlns:p14="http://schemas.microsoft.com/office/powerpoint/2010/main" val="2256904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06BE-0504-4C5C-A104-6E45B83CD719}"/>
              </a:ext>
            </a:extLst>
          </p:cNvPr>
          <p:cNvSpPr>
            <a:spLocks noGrp="1"/>
          </p:cNvSpPr>
          <p:nvPr>
            <p:ph type="title"/>
          </p:nvPr>
        </p:nvSpPr>
        <p:spPr/>
        <p:txBody>
          <a:bodyPr>
            <a:noAutofit/>
          </a:bodyPr>
          <a:lstStyle/>
          <a:p>
            <a:r>
              <a:rPr lang="en-US" sz="6000" dirty="0">
                <a:latin typeface="Bahnschrift SemiBold SemiConden" panose="020B0502040204020203" pitchFamily="34" charset="0"/>
              </a:rPr>
              <a:t>Issues With DCT -(Continued)</a:t>
            </a:r>
          </a:p>
        </p:txBody>
      </p:sp>
      <p:sp>
        <p:nvSpPr>
          <p:cNvPr id="3" name="Content Placeholder 2">
            <a:extLst>
              <a:ext uri="{FF2B5EF4-FFF2-40B4-BE49-F238E27FC236}">
                <a16:creationId xmlns:a16="http://schemas.microsoft.com/office/drawing/2014/main" id="{7704020B-63B8-4E32-A2F8-4BB31DBAC4A1}"/>
              </a:ext>
            </a:extLst>
          </p:cNvPr>
          <p:cNvSpPr>
            <a:spLocks noGrp="1"/>
          </p:cNvSpPr>
          <p:nvPr>
            <p:ph idx="1"/>
          </p:nvPr>
        </p:nvSpPr>
        <p:spPr/>
        <p:txBody>
          <a:bodyPr vert="horz" lIns="91440" tIns="45720" rIns="91440" bIns="45720" rtlCol="0" anchor="t">
            <a:normAutofit/>
          </a:bodyPr>
          <a:lstStyle/>
          <a:p>
            <a:r>
              <a:rPr lang="en-US" sz="2800" dirty="0">
                <a:cs typeface="Arial"/>
              </a:rPr>
              <a:t>Truncation of higher spectral coefficients results in blurring of the images , especially wherever the details are high .</a:t>
            </a:r>
          </a:p>
          <a:p>
            <a:endParaRPr lang="en-US" sz="2800" dirty="0">
              <a:cs typeface="Arial"/>
            </a:endParaRPr>
          </a:p>
          <a:p>
            <a:r>
              <a:rPr lang="en-US" sz="2800" dirty="0">
                <a:cs typeface="Arial"/>
              </a:rPr>
              <a:t>Coarse quantization of some of the low  spectral coefficients introduces graininess in the smooth portions of the image .</a:t>
            </a:r>
          </a:p>
        </p:txBody>
      </p:sp>
    </p:spTree>
    <p:extLst>
      <p:ext uri="{BB962C8B-B14F-4D97-AF65-F5344CB8AC3E}">
        <p14:creationId xmlns:p14="http://schemas.microsoft.com/office/powerpoint/2010/main" val="4114403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CC84-6DB1-46A6-B65F-909C629E330C}"/>
              </a:ext>
            </a:extLst>
          </p:cNvPr>
          <p:cNvSpPr>
            <a:spLocks noGrp="1"/>
          </p:cNvSpPr>
          <p:nvPr>
            <p:ph type="title"/>
          </p:nvPr>
        </p:nvSpPr>
        <p:spPr/>
        <p:txBody>
          <a:bodyPr>
            <a:noAutofit/>
          </a:bodyPr>
          <a:lstStyle/>
          <a:p>
            <a:r>
              <a:rPr lang="en-US" sz="4800" dirty="0">
                <a:latin typeface="Bahnschrift SemiBold SemiConden" panose="020B0502040204020203" pitchFamily="34" charset="0"/>
              </a:rPr>
              <a:t>2D-FDCT (2Dimensional Forward DCT)</a:t>
            </a:r>
          </a:p>
        </p:txBody>
      </p:sp>
      <p:sp>
        <p:nvSpPr>
          <p:cNvPr id="3" name="Content Placeholder 2">
            <a:extLst>
              <a:ext uri="{FF2B5EF4-FFF2-40B4-BE49-F238E27FC236}">
                <a16:creationId xmlns:a16="http://schemas.microsoft.com/office/drawing/2014/main" id="{07AFA3C3-CBE1-45A0-B9CE-6EE11CCD832A}"/>
              </a:ext>
            </a:extLst>
          </p:cNvPr>
          <p:cNvSpPr>
            <a:spLocks noGrp="1"/>
          </p:cNvSpPr>
          <p:nvPr>
            <p:ph idx="1"/>
          </p:nvPr>
        </p:nvSpPr>
        <p:spPr/>
        <p:txBody>
          <a:bodyPr vert="horz" lIns="91440" tIns="45720" rIns="91440" bIns="45720" rtlCol="0" anchor="t">
            <a:noAutofit/>
          </a:bodyPr>
          <a:lstStyle/>
          <a:p>
            <a:r>
              <a:rPr lang="en-US" dirty="0">
                <a:cs typeface="Arial"/>
              </a:rPr>
              <a:t>The two dimensional DCT of an M*N image f(x, y) is as follows-</a:t>
            </a:r>
          </a:p>
          <a:p>
            <a:pPr marL="0" indent="0" algn="ctr">
              <a:buNone/>
            </a:pPr>
            <a:r>
              <a:rPr lang="en-US" dirty="0">
                <a:cs typeface="Arial"/>
              </a:rPr>
              <a:t>F(p ,q) =αp*αq ΣΣ f(x ,y) cos[π(2x+1)p/2M] cos[π(2y+1)q/2N]</a:t>
            </a:r>
          </a:p>
          <a:p>
            <a:pPr marL="0" indent="0" algn="ctr">
              <a:buNone/>
            </a:pPr>
            <a:r>
              <a:rPr lang="en-US" dirty="0">
                <a:cs typeface="Arial"/>
              </a:rPr>
              <a:t>Where 0 ≤ p ≤ M-1 and 0 ≤ q ≤ N-1 and </a:t>
            </a:r>
          </a:p>
          <a:p>
            <a:pPr marL="0" indent="0" algn="ctr">
              <a:buNone/>
            </a:pPr>
            <a:r>
              <a:rPr lang="en-US" dirty="0">
                <a:cs typeface="Arial"/>
              </a:rPr>
              <a:t>αp = 1/sqrt(M) ; p=0</a:t>
            </a:r>
          </a:p>
          <a:p>
            <a:pPr marL="0" indent="0" algn="ctr">
              <a:buNone/>
            </a:pPr>
            <a:r>
              <a:rPr lang="en-US" dirty="0">
                <a:cs typeface="Arial"/>
              </a:rPr>
              <a:t>=sqrt(2/M); 1 ≤ p ≤ M-1 ;</a:t>
            </a:r>
          </a:p>
          <a:p>
            <a:pPr marL="0" indent="0" algn="ctr">
              <a:buNone/>
            </a:pPr>
            <a:r>
              <a:rPr lang="en-US" dirty="0">
                <a:cs typeface="Arial"/>
              </a:rPr>
              <a:t>αq = 1/sqrt(N) ; q=0 </a:t>
            </a:r>
          </a:p>
          <a:p>
            <a:pPr marL="0" indent="0" algn="ctr">
              <a:buNone/>
            </a:pPr>
            <a:r>
              <a:rPr lang="en-US" dirty="0">
                <a:cs typeface="Arial"/>
              </a:rPr>
              <a:t>=sqrt(2/N); 1≤ q ≤ N-1 ;</a:t>
            </a:r>
          </a:p>
          <a:p>
            <a:pPr marL="0" indent="0" algn="ctr">
              <a:buNone/>
            </a:pPr>
            <a:endParaRPr lang="en-US" dirty="0">
              <a:cs typeface="Arial"/>
            </a:endParaRPr>
          </a:p>
          <a:p>
            <a:pPr marL="0" indent="0" algn="ctr">
              <a:buNone/>
            </a:pPr>
            <a:endParaRPr lang="en-US" dirty="0">
              <a:cs typeface="Arial"/>
            </a:endParaRPr>
          </a:p>
          <a:p>
            <a:pPr marL="0" indent="0" algn="ctr">
              <a:buNone/>
            </a:pPr>
            <a:endParaRPr lang="en-US" dirty="0">
              <a:cs typeface="Arial"/>
            </a:endParaRPr>
          </a:p>
          <a:p>
            <a:pPr algn="ctr"/>
            <a:endParaRPr lang="en-US" dirty="0">
              <a:cs typeface="Arial"/>
            </a:endParaRPr>
          </a:p>
        </p:txBody>
      </p:sp>
    </p:spTree>
    <p:extLst>
      <p:ext uri="{BB962C8B-B14F-4D97-AF65-F5344CB8AC3E}">
        <p14:creationId xmlns:p14="http://schemas.microsoft.com/office/powerpoint/2010/main" val="474851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96DC-E16D-4C20-8F40-5AA1D75A5089}"/>
              </a:ext>
            </a:extLst>
          </p:cNvPr>
          <p:cNvSpPr>
            <a:spLocks noGrp="1"/>
          </p:cNvSpPr>
          <p:nvPr>
            <p:ph type="title"/>
          </p:nvPr>
        </p:nvSpPr>
        <p:spPr/>
        <p:txBody>
          <a:bodyPr>
            <a:normAutofit/>
          </a:bodyPr>
          <a:lstStyle/>
          <a:p>
            <a:pPr algn="ctr"/>
            <a:r>
              <a:rPr lang="en-US" sz="6000" dirty="0">
                <a:latin typeface="Bahnschrift SemiBold SemiConden" panose="020B0502040204020203" pitchFamily="34" charset="0"/>
              </a:rPr>
              <a:t>2D DCT Basis Functions</a:t>
            </a:r>
          </a:p>
        </p:txBody>
      </p:sp>
      <p:sp>
        <p:nvSpPr>
          <p:cNvPr id="3" name="Content Placeholder 2">
            <a:extLst>
              <a:ext uri="{FF2B5EF4-FFF2-40B4-BE49-F238E27FC236}">
                <a16:creationId xmlns:a16="http://schemas.microsoft.com/office/drawing/2014/main" id="{BE83F9EC-5B6E-4501-9436-3099697CFBD3}"/>
              </a:ext>
            </a:extLst>
          </p:cNvPr>
          <p:cNvSpPr>
            <a:spLocks noGrp="1"/>
          </p:cNvSpPr>
          <p:nvPr>
            <p:ph idx="1"/>
          </p:nvPr>
        </p:nvSpPr>
        <p:spPr/>
        <p:txBody>
          <a:bodyPr vert="horz" lIns="91440" tIns="45720" rIns="91440" bIns="45720" rtlCol="0" anchor="t">
            <a:normAutofit/>
          </a:bodyPr>
          <a:lstStyle/>
          <a:p>
            <a:pPr marL="0" indent="0">
              <a:buNone/>
            </a:pPr>
            <a:r>
              <a:rPr lang="en-US" sz="2800" dirty="0">
                <a:cs typeface="Arial"/>
              </a:rPr>
              <a:t>From the 2D FDCT and the 2D-inverse DCT(IDCT) we find the term:- </a:t>
            </a:r>
            <a:endParaRPr lang="en-US" sz="2800" dirty="0"/>
          </a:p>
          <a:p>
            <a:pPr marL="0" indent="0" algn="ctr">
              <a:buNone/>
            </a:pPr>
            <a:r>
              <a:rPr lang="en-US" sz="2800" dirty="0">
                <a:cs typeface="Arial"/>
              </a:rPr>
              <a:t>αp*αq cos[π(2x+1/2M)]cos[π(2y+1)q/2N] </a:t>
            </a:r>
          </a:p>
          <a:p>
            <a:pPr marL="0" indent="0">
              <a:buNone/>
            </a:pPr>
            <a:r>
              <a:rPr lang="en-US" sz="2800" dirty="0">
                <a:cs typeface="Arial"/>
              </a:rPr>
              <a:t>Common and same in both the expressions . These functions are called as </a:t>
            </a:r>
            <a:r>
              <a:rPr lang="en-US" sz="2800" b="1" dirty="0">
                <a:cs typeface="Arial"/>
              </a:rPr>
              <a:t>BASIS FUNCITONS OF DCT . </a:t>
            </a:r>
            <a:endParaRPr lang="en-US" sz="2800" dirty="0">
              <a:cs typeface="Arial"/>
            </a:endParaRPr>
          </a:p>
        </p:txBody>
      </p:sp>
    </p:spTree>
    <p:extLst>
      <p:ext uri="{BB962C8B-B14F-4D97-AF65-F5344CB8AC3E}">
        <p14:creationId xmlns:p14="http://schemas.microsoft.com/office/powerpoint/2010/main" val="3982408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9185-B4A6-4670-93D1-8350222CF9AC}"/>
              </a:ext>
            </a:extLst>
          </p:cNvPr>
          <p:cNvSpPr>
            <a:spLocks noGrp="1"/>
          </p:cNvSpPr>
          <p:nvPr>
            <p:ph type="title"/>
          </p:nvPr>
        </p:nvSpPr>
        <p:spPr/>
        <p:txBody>
          <a:bodyPr>
            <a:noAutofit/>
          </a:bodyPr>
          <a:lstStyle/>
          <a:p>
            <a:r>
              <a:rPr lang="en-US" sz="6000" dirty="0">
                <a:latin typeface="Bahnschrift SemiBold SemiConden" panose="020B0502040204020203" pitchFamily="34" charset="0"/>
              </a:rPr>
              <a:t>Basis Functions-(Continued)</a:t>
            </a:r>
          </a:p>
        </p:txBody>
      </p:sp>
      <p:sp>
        <p:nvSpPr>
          <p:cNvPr id="3" name="Content Placeholder 2">
            <a:extLst>
              <a:ext uri="{FF2B5EF4-FFF2-40B4-BE49-F238E27FC236}">
                <a16:creationId xmlns:a16="http://schemas.microsoft.com/office/drawing/2014/main" id="{5D3EFD5D-0F1B-445F-8A05-EF614D7F7FE2}"/>
              </a:ext>
            </a:extLst>
          </p:cNvPr>
          <p:cNvSpPr>
            <a:spLocks noGrp="1"/>
          </p:cNvSpPr>
          <p:nvPr>
            <p:ph idx="1"/>
          </p:nvPr>
        </p:nvSpPr>
        <p:spPr/>
        <p:txBody>
          <a:bodyPr vert="horz" lIns="91440" tIns="45720" rIns="91440" bIns="45720" rtlCol="0" anchor="t">
            <a:normAutofit/>
          </a:bodyPr>
          <a:lstStyle/>
          <a:p>
            <a:pPr marL="0" indent="0">
              <a:buNone/>
            </a:pPr>
            <a:r>
              <a:rPr lang="en-US" sz="2800" dirty="0">
                <a:cs typeface="Arial"/>
              </a:rPr>
              <a:t>The Basis functions for 8 * 8 matrix are shown - </a:t>
            </a:r>
          </a:p>
          <a:p>
            <a:pPr marL="457200" indent="-457200"/>
            <a:r>
              <a:rPr lang="en-US" sz="2800" dirty="0">
                <a:cs typeface="Arial"/>
              </a:rPr>
              <a:t>Horizontal frequencies increase from the left to right , and vertical frequencies increase from the top to bottom .</a:t>
            </a:r>
          </a:p>
          <a:p>
            <a:pPr marL="457200" indent="-457200"/>
            <a:r>
              <a:rPr lang="en-US" sz="2800" dirty="0">
                <a:cs typeface="Arial"/>
              </a:rPr>
              <a:t>The constant valued basis function at the upper left is called as </a:t>
            </a:r>
            <a:r>
              <a:rPr lang="en-US" sz="2800" b="1" dirty="0">
                <a:cs typeface="Arial"/>
              </a:rPr>
              <a:t>DC basis function</a:t>
            </a:r>
            <a:r>
              <a:rPr lang="en-US" sz="2800" dirty="0">
                <a:cs typeface="Arial"/>
              </a:rPr>
              <a:t> and corresponding coefficient is called </a:t>
            </a:r>
            <a:r>
              <a:rPr lang="en-US" sz="2800" b="1" dirty="0">
                <a:cs typeface="Arial"/>
              </a:rPr>
              <a:t>DC coefficient</a:t>
            </a:r>
            <a:r>
              <a:rPr lang="en-US" sz="2800" dirty="0">
                <a:cs typeface="Arial"/>
              </a:rPr>
              <a:t>. Rest of the coefficients are called</a:t>
            </a:r>
            <a:r>
              <a:rPr lang="en-US" sz="2800" b="1" dirty="0">
                <a:cs typeface="Arial"/>
              </a:rPr>
              <a:t> AC coefficients</a:t>
            </a:r>
            <a:r>
              <a:rPr lang="en-US" sz="2800" dirty="0">
                <a:cs typeface="Arial"/>
              </a:rPr>
              <a:t> .</a:t>
            </a:r>
          </a:p>
        </p:txBody>
      </p:sp>
    </p:spTree>
    <p:extLst>
      <p:ext uri="{BB962C8B-B14F-4D97-AF65-F5344CB8AC3E}">
        <p14:creationId xmlns:p14="http://schemas.microsoft.com/office/powerpoint/2010/main" val="12269547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1931-731F-4C17-BB23-25D6C4D21B31}"/>
              </a:ext>
            </a:extLst>
          </p:cNvPr>
          <p:cNvSpPr>
            <a:spLocks noGrp="1"/>
          </p:cNvSpPr>
          <p:nvPr>
            <p:ph type="title"/>
          </p:nvPr>
        </p:nvSpPr>
        <p:spPr>
          <a:xfrm>
            <a:off x="4863951" y="1680201"/>
            <a:ext cx="5664966" cy="2367559"/>
          </a:xfrm>
        </p:spPr>
        <p:txBody>
          <a:bodyPr vert="horz" lIns="91440" tIns="45720" rIns="91440" bIns="45720" rtlCol="0" anchor="b">
            <a:normAutofit/>
          </a:bodyPr>
          <a:lstStyle/>
          <a:p>
            <a:pPr algn="ctr"/>
            <a:r>
              <a:rPr lang="en-US" sz="6000" dirty="0">
                <a:latin typeface="Bahnschrift SemiBold SemiConden" panose="020B0502040204020203" pitchFamily="34" charset="0"/>
              </a:rPr>
              <a:t>DCT basis functions</a:t>
            </a:r>
          </a:p>
        </p:txBody>
      </p:sp>
      <p:pic>
        <p:nvPicPr>
          <p:cNvPr id="9" name="Picture 9" descr="Table&#10;&#10;Description automatically generated">
            <a:extLst>
              <a:ext uri="{FF2B5EF4-FFF2-40B4-BE49-F238E27FC236}">
                <a16:creationId xmlns:a16="http://schemas.microsoft.com/office/drawing/2014/main" id="{E33DD733-B87F-47E6-BFB2-6A0B8D9C632C}"/>
              </a:ext>
            </a:extLst>
          </p:cNvPr>
          <p:cNvPicPr>
            <a:picLocks noGrp="1" noChangeAspect="1"/>
          </p:cNvPicPr>
          <p:nvPr>
            <p:ph type="pic" idx="1"/>
          </p:nvPr>
        </p:nvPicPr>
        <p:blipFill rotWithShape="1">
          <a:blip r:embed="rId2"/>
          <a:srcRect l="1513" r="11526" b="-1"/>
          <a:stretch/>
        </p:blipFill>
        <p:spPr>
          <a:xfrm>
            <a:off x="871511" y="844127"/>
            <a:ext cx="4529586" cy="5243476"/>
          </a:xfrm>
          <a:prstGeom prst="rect">
            <a:avLst/>
          </a:prstGeom>
        </p:spPr>
      </p:pic>
    </p:spTree>
    <p:extLst>
      <p:ext uri="{BB962C8B-B14F-4D97-AF65-F5344CB8AC3E}">
        <p14:creationId xmlns:p14="http://schemas.microsoft.com/office/powerpoint/2010/main" val="3701322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093D-52AB-458D-B44D-87791EEB7006}"/>
              </a:ext>
            </a:extLst>
          </p:cNvPr>
          <p:cNvSpPr>
            <a:spLocks noGrp="1"/>
          </p:cNvSpPr>
          <p:nvPr>
            <p:ph type="title"/>
          </p:nvPr>
        </p:nvSpPr>
        <p:spPr/>
        <p:txBody>
          <a:bodyPr/>
          <a:lstStyle/>
          <a:p>
            <a:r>
              <a:rPr lang="en-US"/>
              <a:t>Computing DCT of an Image </a:t>
            </a:r>
          </a:p>
        </p:txBody>
      </p:sp>
      <p:sp>
        <p:nvSpPr>
          <p:cNvPr id="3" name="Content Placeholder 2">
            <a:extLst>
              <a:ext uri="{FF2B5EF4-FFF2-40B4-BE49-F238E27FC236}">
                <a16:creationId xmlns:a16="http://schemas.microsoft.com/office/drawing/2014/main" id="{600A2AD2-EDF5-4A92-A36C-60FE9CDC6EC1}"/>
              </a:ext>
            </a:extLst>
          </p:cNvPr>
          <p:cNvSpPr>
            <a:spLocks noGrp="1"/>
          </p:cNvSpPr>
          <p:nvPr>
            <p:ph idx="1"/>
          </p:nvPr>
        </p:nvSpPr>
        <p:spPr/>
        <p:txBody>
          <a:bodyPr vert="horz" lIns="91440" tIns="45720" rIns="91440" bIns="45720" rtlCol="0" anchor="t">
            <a:normAutofit lnSpcReduction="10000"/>
          </a:bodyPr>
          <a:lstStyle/>
          <a:p>
            <a:r>
              <a:rPr lang="en-US" sz="3200" dirty="0">
                <a:cs typeface="Arial"/>
              </a:rPr>
              <a:t>There are two ways to computer DCT of an Image –</a:t>
            </a:r>
          </a:p>
          <a:p>
            <a:pPr lvl="1">
              <a:buFont typeface="Wingdings" panose="05000000000000000000" pitchFamily="2" charset="2"/>
              <a:buChar char="q"/>
            </a:pPr>
            <a:r>
              <a:rPr lang="en-US" sz="2400" b="1" dirty="0">
                <a:cs typeface="Arial"/>
              </a:rPr>
              <a:t>TRANSFORMATION MATRIX APPROACH</a:t>
            </a:r>
          </a:p>
          <a:p>
            <a:pPr lvl="1">
              <a:buFont typeface="Wingdings" panose="05000000000000000000" pitchFamily="2" charset="2"/>
              <a:buChar char="q"/>
            </a:pPr>
            <a:r>
              <a:rPr lang="en-US" sz="2400" b="1" dirty="0">
                <a:cs typeface="Arial"/>
              </a:rPr>
              <a:t>FFT Based approach </a:t>
            </a:r>
          </a:p>
          <a:p>
            <a:pPr marL="457200" indent="-457200">
              <a:buFont typeface="Wingdings" panose="020B0504020202020204" pitchFamily="34" charset="0"/>
              <a:buChar char="v"/>
            </a:pPr>
            <a:r>
              <a:rPr lang="en-US" b="1" dirty="0">
                <a:cs typeface="Arial"/>
              </a:rPr>
              <a:t>TRANSFORMATION AMTRIX APPROACH -</a:t>
            </a:r>
          </a:p>
          <a:p>
            <a:pPr marL="457200" indent="-457200">
              <a:buFont typeface="Arial"/>
              <a:buChar char="•"/>
            </a:pPr>
            <a:r>
              <a:rPr lang="en-US" dirty="0">
                <a:cs typeface="Arial"/>
              </a:rPr>
              <a:t>This method is suitable for small image segments  such as 8*8 ,16*16 ,etc. For this  , a DCT transformation matrix T is computed first for M *M segment by the following equation-</a:t>
            </a:r>
            <a:endParaRPr lang="en-US" b="1" dirty="0">
              <a:cs typeface="Arial"/>
            </a:endParaRPr>
          </a:p>
        </p:txBody>
      </p:sp>
    </p:spTree>
    <p:extLst>
      <p:ext uri="{BB962C8B-B14F-4D97-AF65-F5344CB8AC3E}">
        <p14:creationId xmlns:p14="http://schemas.microsoft.com/office/powerpoint/2010/main" val="11738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0C9BE-9156-46F5-AC1C-95057F9806D2}"/>
              </a:ext>
            </a:extLst>
          </p:cNvPr>
          <p:cNvSpPr>
            <a:spLocks noGrp="1"/>
          </p:cNvSpPr>
          <p:nvPr>
            <p:ph type="title"/>
          </p:nvPr>
        </p:nvSpPr>
        <p:spPr>
          <a:xfrm>
            <a:off x="1143001" y="503109"/>
            <a:ext cx="9905998" cy="1478570"/>
          </a:xfrm>
        </p:spPr>
        <p:txBody>
          <a:bodyPr>
            <a:noAutofit/>
          </a:bodyPr>
          <a:lstStyle/>
          <a:p>
            <a:r>
              <a:rPr lang="en-US" sz="5400" dirty="0">
                <a:latin typeface="Bahnschrift SemiBold SemiConden" panose="020B0502040204020203" pitchFamily="34" charset="0"/>
              </a:rPr>
              <a:t>Why need of image compression</a:t>
            </a:r>
          </a:p>
        </p:txBody>
      </p:sp>
      <p:sp>
        <p:nvSpPr>
          <p:cNvPr id="3" name="Content Placeholder 2">
            <a:extLst>
              <a:ext uri="{FF2B5EF4-FFF2-40B4-BE49-F238E27FC236}">
                <a16:creationId xmlns:a16="http://schemas.microsoft.com/office/drawing/2014/main" id="{66EF21B7-C051-48BE-A604-DB5AEA489C6B}"/>
              </a:ext>
            </a:extLst>
          </p:cNvPr>
          <p:cNvSpPr>
            <a:spLocks noGrp="1"/>
          </p:cNvSpPr>
          <p:nvPr>
            <p:ph idx="1"/>
          </p:nvPr>
        </p:nvSpPr>
        <p:spPr>
          <a:xfrm>
            <a:off x="1225119" y="1733087"/>
            <a:ext cx="9996256" cy="4183987"/>
          </a:xfrm>
        </p:spPr>
        <p:txBody>
          <a:bodyPr>
            <a:noAutofit/>
          </a:bodyPr>
          <a:lstStyle/>
          <a:p>
            <a:r>
              <a:rPr lang="en-US" b="1" dirty="0"/>
              <a:t>Productivity:</a:t>
            </a:r>
            <a:r>
              <a:rPr lang="en-US" dirty="0"/>
              <a:t> The first picture information produced by the camera sensor is extensive to store.</a:t>
            </a:r>
          </a:p>
          <a:p>
            <a:r>
              <a:rPr lang="en-US" b="1" dirty="0"/>
              <a:t>Efficiency: </a:t>
            </a:r>
            <a:r>
              <a:rPr lang="en-US" dirty="0"/>
              <a:t>In our high stress, high productivity society, most people do not have the time or patience to wait for extended periods of time while an image is downloaded or retrieved. </a:t>
            </a:r>
          </a:p>
          <a:p>
            <a:r>
              <a:rPr lang="en-US" dirty="0"/>
              <a:t>Transmission: If an image is compressed at a ratio of 100:1, it may be transmitted in one hundredth of the time, or transmitted at the same speed through a channel of one-hundredth the bandwidth</a:t>
            </a:r>
          </a:p>
          <a:p>
            <a:r>
              <a:rPr lang="en-US" dirty="0"/>
              <a:t>Since images have become so commonplace and so essential to the function of computers, it is hard to see how we would function without them.</a:t>
            </a:r>
          </a:p>
        </p:txBody>
      </p:sp>
    </p:spTree>
    <p:extLst>
      <p:ext uri="{BB962C8B-B14F-4D97-AF65-F5344CB8AC3E}">
        <p14:creationId xmlns:p14="http://schemas.microsoft.com/office/powerpoint/2010/main" val="1909507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0A89-DC9C-4909-BA97-06EE97428840}"/>
              </a:ext>
            </a:extLst>
          </p:cNvPr>
          <p:cNvSpPr>
            <a:spLocks noGrp="1"/>
          </p:cNvSpPr>
          <p:nvPr>
            <p:ph type="title"/>
          </p:nvPr>
        </p:nvSpPr>
        <p:spPr/>
        <p:txBody>
          <a:bodyPr>
            <a:noAutofit/>
          </a:bodyPr>
          <a:lstStyle/>
          <a:p>
            <a:pPr algn="ctr"/>
            <a:r>
              <a:rPr lang="en-US" sz="5400" dirty="0">
                <a:latin typeface="Bahnschrift SemiBold SemiConden" panose="020B0502040204020203" pitchFamily="34" charset="0"/>
              </a:rPr>
              <a:t>Transformation matrix approach(continued)</a:t>
            </a:r>
          </a:p>
        </p:txBody>
      </p:sp>
      <p:sp>
        <p:nvSpPr>
          <p:cNvPr id="3" name="Content Placeholder 2">
            <a:extLst>
              <a:ext uri="{FF2B5EF4-FFF2-40B4-BE49-F238E27FC236}">
                <a16:creationId xmlns:a16="http://schemas.microsoft.com/office/drawing/2014/main" id="{969413DD-59C5-4D64-9BE0-303576793F40}"/>
              </a:ext>
            </a:extLst>
          </p:cNvPr>
          <p:cNvSpPr>
            <a:spLocks noGrp="1"/>
          </p:cNvSpPr>
          <p:nvPr>
            <p:ph idx="1"/>
          </p:nvPr>
        </p:nvSpPr>
        <p:spPr/>
        <p:txBody>
          <a:bodyPr vert="horz" lIns="91440" tIns="45720" rIns="91440" bIns="45720" rtlCol="0" anchor="t">
            <a:noAutofit/>
          </a:bodyPr>
          <a:lstStyle/>
          <a:p>
            <a:pPr marL="0" indent="0" algn="ctr">
              <a:buNone/>
            </a:pPr>
            <a:r>
              <a:rPr lang="en-US" dirty="0">
                <a:cs typeface="Arial"/>
              </a:rPr>
              <a:t>T = 1/sqrt(M); p=0; 0 ≤ q ≤ M-1 ;</a:t>
            </a:r>
          </a:p>
          <a:p>
            <a:pPr marL="0" indent="0" algn="ctr">
              <a:buNone/>
            </a:pPr>
            <a:r>
              <a:rPr lang="en-US" dirty="0">
                <a:cs typeface="Arial"/>
              </a:rPr>
              <a:t>= sqrt(2/M)cos[π(2q+1)p/2M]; 1≤ p ≤ M-1; 0≤ q ≤ M-1  ;</a:t>
            </a:r>
          </a:p>
          <a:p>
            <a:pPr marL="0" indent="0" algn="ctr">
              <a:buNone/>
            </a:pPr>
            <a:endParaRPr lang="en-US" dirty="0">
              <a:cs typeface="Arial"/>
            </a:endParaRPr>
          </a:p>
          <a:p>
            <a:pPr marL="0" indent="0">
              <a:buNone/>
            </a:pPr>
            <a:r>
              <a:rPr lang="en-US" dirty="0">
                <a:cs typeface="Arial"/>
              </a:rPr>
              <a:t>When transformation matrix T is computed then , DCT of an image segment f(x,y) can be found as -</a:t>
            </a:r>
          </a:p>
          <a:p>
            <a:pPr marL="0" indent="0" algn="ctr">
              <a:buNone/>
            </a:pPr>
            <a:r>
              <a:rPr lang="en-US" dirty="0">
                <a:cs typeface="Arial"/>
              </a:rPr>
              <a:t>F(</a:t>
            </a:r>
            <a:r>
              <a:rPr lang="en-US" dirty="0" err="1">
                <a:cs typeface="Arial"/>
              </a:rPr>
              <a:t>p,q</a:t>
            </a:r>
            <a:r>
              <a:rPr lang="en-US" dirty="0">
                <a:cs typeface="Arial"/>
              </a:rPr>
              <a:t>) = T *f(</a:t>
            </a:r>
            <a:r>
              <a:rPr lang="en-US" dirty="0" err="1">
                <a:cs typeface="Arial"/>
              </a:rPr>
              <a:t>x,y</a:t>
            </a:r>
            <a:r>
              <a:rPr lang="en-US" dirty="0">
                <a:cs typeface="Arial"/>
              </a:rPr>
              <a:t>)*T'; where T' is the transpose matrix.</a:t>
            </a:r>
          </a:p>
          <a:p>
            <a:pPr marL="0" indent="0">
              <a:buNone/>
            </a:pPr>
            <a:r>
              <a:rPr lang="en-US" dirty="0">
                <a:cs typeface="Arial"/>
              </a:rPr>
              <a:t>Since T is real orthonormal , its inverse is equivalent to its transpose ,therefore , inverse DCT is found by - </a:t>
            </a:r>
          </a:p>
          <a:p>
            <a:pPr marL="0" indent="0" algn="ctr">
              <a:buNone/>
            </a:pPr>
            <a:endParaRPr lang="en-US" dirty="0">
              <a:cs typeface="Arial"/>
            </a:endParaRPr>
          </a:p>
          <a:p>
            <a:pPr marL="0" indent="0" algn="ctr">
              <a:buNone/>
            </a:pPr>
            <a:endParaRPr lang="en-US" dirty="0">
              <a:cs typeface="Arial"/>
            </a:endParaRPr>
          </a:p>
          <a:p>
            <a:pPr marL="0" indent="0">
              <a:buNone/>
            </a:pPr>
            <a:endParaRPr lang="en-US" dirty="0">
              <a:cs typeface="Arial"/>
            </a:endParaRPr>
          </a:p>
        </p:txBody>
      </p:sp>
    </p:spTree>
    <p:extLst>
      <p:ext uri="{BB962C8B-B14F-4D97-AF65-F5344CB8AC3E}">
        <p14:creationId xmlns:p14="http://schemas.microsoft.com/office/powerpoint/2010/main" val="1368574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50B88-9230-4E52-8341-3A003B937B9A}"/>
              </a:ext>
            </a:extLst>
          </p:cNvPr>
          <p:cNvSpPr>
            <a:spLocks noGrp="1"/>
          </p:cNvSpPr>
          <p:nvPr>
            <p:ph type="title"/>
          </p:nvPr>
        </p:nvSpPr>
        <p:spPr/>
        <p:txBody>
          <a:bodyPr>
            <a:noAutofit/>
          </a:bodyPr>
          <a:lstStyle/>
          <a:p>
            <a:pPr algn="ctr"/>
            <a:r>
              <a:rPr lang="en-US" sz="5400" dirty="0">
                <a:latin typeface="Bahnschrift SemiBold SemiConden" panose="020B0502040204020203" pitchFamily="34" charset="0"/>
                <a:ea typeface="+mj-lt"/>
                <a:cs typeface="+mj-lt"/>
              </a:rPr>
              <a:t>Transformation matrix approach(continued)</a:t>
            </a:r>
          </a:p>
        </p:txBody>
      </p:sp>
      <p:sp>
        <p:nvSpPr>
          <p:cNvPr id="3" name="Content Placeholder 2">
            <a:extLst>
              <a:ext uri="{FF2B5EF4-FFF2-40B4-BE49-F238E27FC236}">
                <a16:creationId xmlns:a16="http://schemas.microsoft.com/office/drawing/2014/main" id="{D6321AF5-33B2-4F0E-9070-92F9828EEC08}"/>
              </a:ext>
            </a:extLst>
          </p:cNvPr>
          <p:cNvSpPr>
            <a:spLocks noGrp="1"/>
          </p:cNvSpPr>
          <p:nvPr>
            <p:ph idx="1"/>
          </p:nvPr>
        </p:nvSpPr>
        <p:spPr>
          <a:xfrm>
            <a:off x="1141412" y="2782147"/>
            <a:ext cx="9905999" cy="3541714"/>
          </a:xfrm>
        </p:spPr>
        <p:txBody>
          <a:bodyPr vert="horz" lIns="91440" tIns="45720" rIns="91440" bIns="45720" rtlCol="0" anchor="t">
            <a:normAutofit/>
          </a:bodyPr>
          <a:lstStyle/>
          <a:p>
            <a:pPr marL="0" indent="0" algn="ctr">
              <a:buNone/>
            </a:pPr>
            <a:r>
              <a:rPr lang="en-US" sz="3200" dirty="0">
                <a:cs typeface="Arial"/>
              </a:rPr>
              <a:t>F(</a:t>
            </a:r>
            <a:r>
              <a:rPr lang="en-US" sz="3200" dirty="0" err="1">
                <a:cs typeface="Arial"/>
              </a:rPr>
              <a:t>x,y</a:t>
            </a:r>
            <a:r>
              <a:rPr lang="en-US" sz="3200" dirty="0">
                <a:cs typeface="Arial"/>
              </a:rPr>
              <a:t>) = T' * F(</a:t>
            </a:r>
            <a:r>
              <a:rPr lang="en-US" sz="3200" dirty="0" err="1">
                <a:cs typeface="Arial"/>
              </a:rPr>
              <a:t>p,q</a:t>
            </a:r>
            <a:r>
              <a:rPr lang="en-US" sz="3200" dirty="0">
                <a:cs typeface="Arial"/>
              </a:rPr>
              <a:t>) *T </a:t>
            </a:r>
          </a:p>
          <a:p>
            <a:pPr marL="0" indent="0" algn="ctr">
              <a:buNone/>
            </a:pPr>
            <a:endParaRPr lang="en-US" sz="3200" dirty="0">
              <a:cs typeface="Arial"/>
            </a:endParaRPr>
          </a:p>
          <a:p>
            <a:pPr marL="0" indent="0" algn="ctr">
              <a:buNone/>
            </a:pPr>
            <a:r>
              <a:rPr lang="en-US" sz="3200" dirty="0">
                <a:cs typeface="Arial"/>
              </a:rPr>
              <a:t>In MATLAB , DCT transformation matrix T can be computed using </a:t>
            </a:r>
            <a:r>
              <a:rPr lang="en-US" sz="3200" b="1" u="sng" dirty="0" err="1">
                <a:cs typeface="Arial"/>
              </a:rPr>
              <a:t>dctmtx</a:t>
            </a:r>
            <a:r>
              <a:rPr lang="en-US" sz="3200" b="1" u="sng" dirty="0">
                <a:cs typeface="Arial"/>
              </a:rPr>
              <a:t>() </a:t>
            </a:r>
            <a:r>
              <a:rPr lang="en-US" sz="3200" dirty="0">
                <a:cs typeface="Arial"/>
              </a:rPr>
              <a:t>function.</a:t>
            </a:r>
            <a:endParaRPr lang="en-US" sz="3200" b="1" u="sng" dirty="0">
              <a:cs typeface="Arial"/>
            </a:endParaRPr>
          </a:p>
        </p:txBody>
      </p:sp>
    </p:spTree>
    <p:extLst>
      <p:ext uri="{BB962C8B-B14F-4D97-AF65-F5344CB8AC3E}">
        <p14:creationId xmlns:p14="http://schemas.microsoft.com/office/powerpoint/2010/main" val="3441234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6B13F-AF33-47C9-A6C2-0C023DEEE9C2}"/>
              </a:ext>
            </a:extLst>
          </p:cNvPr>
          <p:cNvSpPr>
            <a:spLocks noGrp="1"/>
          </p:cNvSpPr>
          <p:nvPr>
            <p:ph type="title"/>
          </p:nvPr>
        </p:nvSpPr>
        <p:spPr/>
        <p:txBody>
          <a:bodyPr>
            <a:normAutofit/>
          </a:bodyPr>
          <a:lstStyle/>
          <a:p>
            <a:pPr algn="ctr"/>
            <a:r>
              <a:rPr lang="en-US" sz="6000" dirty="0">
                <a:latin typeface="Bahnschrift SemiBold SemiConden" panose="020B0502040204020203" pitchFamily="34" charset="0"/>
              </a:rPr>
              <a:t>FFT based approach -</a:t>
            </a:r>
          </a:p>
        </p:txBody>
      </p:sp>
      <p:sp>
        <p:nvSpPr>
          <p:cNvPr id="3" name="Content Placeholder 2">
            <a:extLst>
              <a:ext uri="{FF2B5EF4-FFF2-40B4-BE49-F238E27FC236}">
                <a16:creationId xmlns:a16="http://schemas.microsoft.com/office/drawing/2014/main" id="{EDDEF956-1BCF-48C3-8149-969BACFF5D98}"/>
              </a:ext>
            </a:extLst>
          </p:cNvPr>
          <p:cNvSpPr>
            <a:spLocks noGrp="1"/>
          </p:cNvSpPr>
          <p:nvPr>
            <p:ph idx="1"/>
          </p:nvPr>
        </p:nvSpPr>
        <p:spPr/>
        <p:txBody>
          <a:bodyPr vert="horz" lIns="91440" tIns="45720" rIns="91440" bIns="45720" rtlCol="0" anchor="t">
            <a:noAutofit/>
          </a:bodyPr>
          <a:lstStyle/>
          <a:p>
            <a:r>
              <a:rPr lang="en-US" sz="2800" dirty="0">
                <a:cs typeface="Arial"/>
              </a:rPr>
              <a:t>It utilizes the FFT structure for speedy computation of DCT , hence suitable for large input images .</a:t>
            </a:r>
          </a:p>
          <a:p>
            <a:r>
              <a:rPr lang="en-US" sz="2800" dirty="0">
                <a:cs typeface="Arial"/>
              </a:rPr>
              <a:t>In MATLAB it is achieved by using </a:t>
            </a:r>
            <a:r>
              <a:rPr lang="en-US" sz="2800" b="1" u="sng" dirty="0">
                <a:cs typeface="Arial"/>
              </a:rPr>
              <a:t>dct2() </a:t>
            </a:r>
            <a:r>
              <a:rPr lang="en-US" sz="2800" dirty="0" err="1">
                <a:cs typeface="Arial"/>
              </a:rPr>
              <a:t>fucntion</a:t>
            </a:r>
            <a:r>
              <a:rPr lang="en-US" sz="2800" dirty="0">
                <a:cs typeface="Arial"/>
              </a:rPr>
              <a:t> .</a:t>
            </a:r>
          </a:p>
          <a:p>
            <a:r>
              <a:rPr lang="en-US" sz="2800" dirty="0">
                <a:cs typeface="Arial"/>
              </a:rPr>
              <a:t>Since DCT has very good</a:t>
            </a:r>
            <a:r>
              <a:rPr lang="en-US" sz="2800" b="1" dirty="0">
                <a:cs typeface="Arial"/>
              </a:rPr>
              <a:t> energy compaction capability</a:t>
            </a:r>
            <a:r>
              <a:rPr lang="en-US" sz="2800" dirty="0">
                <a:cs typeface="Arial"/>
              </a:rPr>
              <a:t> , it means that the information is being carried by fewer DCT coefficients , and therefore , large amount of coefficients can be neglected to achieve image compression . </a:t>
            </a:r>
          </a:p>
        </p:txBody>
      </p:sp>
    </p:spTree>
    <p:extLst>
      <p:ext uri="{BB962C8B-B14F-4D97-AF65-F5344CB8AC3E}">
        <p14:creationId xmlns:p14="http://schemas.microsoft.com/office/powerpoint/2010/main" val="2806702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7288D3D9-D99E-4096-B1B9-9D4D647F71E9}"/>
              </a:ext>
            </a:extLst>
          </p:cNvPr>
          <p:cNvPicPr>
            <a:picLocks noChangeAspect="1"/>
          </p:cNvPicPr>
          <p:nvPr/>
        </p:nvPicPr>
        <p:blipFill>
          <a:blip r:embed="rId2"/>
          <a:stretch>
            <a:fillRect/>
          </a:stretch>
        </p:blipFill>
        <p:spPr>
          <a:xfrm>
            <a:off x="972111" y="701254"/>
            <a:ext cx="10247777" cy="5455491"/>
          </a:xfrm>
          <a:prstGeom prst="rect">
            <a:avLst/>
          </a:prstGeom>
        </p:spPr>
      </p:pic>
    </p:spTree>
    <p:extLst>
      <p:ext uri="{BB962C8B-B14F-4D97-AF65-F5344CB8AC3E}">
        <p14:creationId xmlns:p14="http://schemas.microsoft.com/office/powerpoint/2010/main" val="1862519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3A36-A8CC-41C5-B485-FAD7C023BAAA}"/>
              </a:ext>
            </a:extLst>
          </p:cNvPr>
          <p:cNvSpPr>
            <a:spLocks noGrp="1"/>
          </p:cNvSpPr>
          <p:nvPr>
            <p:ph type="title"/>
          </p:nvPr>
        </p:nvSpPr>
        <p:spPr>
          <a:xfrm>
            <a:off x="1893575" y="79160"/>
            <a:ext cx="8596668" cy="1320800"/>
          </a:xfrm>
        </p:spPr>
        <p:txBody>
          <a:bodyPr>
            <a:normAutofit/>
          </a:bodyPr>
          <a:lstStyle/>
          <a:p>
            <a:pPr algn="ctr"/>
            <a:r>
              <a:rPr lang="en-US" sz="5400" dirty="0">
                <a:latin typeface="Bahnschrift SemiBold SemiConden" panose="020B0502040204020203" pitchFamily="34" charset="0"/>
              </a:rPr>
              <a:t>Visualizing DCT - </a:t>
            </a:r>
          </a:p>
        </p:txBody>
      </p:sp>
      <p:pic>
        <p:nvPicPr>
          <p:cNvPr id="4" name="Picture 4" descr="A picture containing diagram&#10;&#10;Description automatically generated">
            <a:extLst>
              <a:ext uri="{FF2B5EF4-FFF2-40B4-BE49-F238E27FC236}">
                <a16:creationId xmlns:a16="http://schemas.microsoft.com/office/drawing/2014/main" id="{5BB9E0E2-930D-4AA0-BE3D-ED461D348586}"/>
              </a:ext>
            </a:extLst>
          </p:cNvPr>
          <p:cNvPicPr>
            <a:picLocks noGrp="1" noChangeAspect="1"/>
          </p:cNvPicPr>
          <p:nvPr>
            <p:ph idx="1"/>
          </p:nvPr>
        </p:nvPicPr>
        <p:blipFill>
          <a:blip r:embed="rId2"/>
          <a:stretch>
            <a:fillRect/>
          </a:stretch>
        </p:blipFill>
        <p:spPr>
          <a:xfrm>
            <a:off x="1344213" y="1399960"/>
            <a:ext cx="9695391" cy="5090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17927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chart&#10;&#10;Description automatically generated">
            <a:extLst>
              <a:ext uri="{FF2B5EF4-FFF2-40B4-BE49-F238E27FC236}">
                <a16:creationId xmlns:a16="http://schemas.microsoft.com/office/drawing/2014/main" id="{AB26E474-2CFE-4065-9330-AB2CE7C6BF15}"/>
              </a:ext>
            </a:extLst>
          </p:cNvPr>
          <p:cNvPicPr>
            <a:picLocks noChangeAspect="1"/>
          </p:cNvPicPr>
          <p:nvPr/>
        </p:nvPicPr>
        <p:blipFill>
          <a:blip r:embed="rId2"/>
          <a:stretch>
            <a:fillRect/>
          </a:stretch>
        </p:blipFill>
        <p:spPr>
          <a:xfrm>
            <a:off x="359189" y="1071936"/>
            <a:ext cx="5953125" cy="4180970"/>
          </a:xfrm>
          <a:prstGeom prst="rect">
            <a:avLst/>
          </a:prstGeom>
        </p:spPr>
      </p:pic>
      <p:pic>
        <p:nvPicPr>
          <p:cNvPr id="3" name="Picture 3" descr="A picture containing text&#10;&#10;Description automatically generated">
            <a:extLst>
              <a:ext uri="{FF2B5EF4-FFF2-40B4-BE49-F238E27FC236}">
                <a16:creationId xmlns:a16="http://schemas.microsoft.com/office/drawing/2014/main" id="{361D302C-42AA-48B4-9F58-90ABFB90451E}"/>
              </a:ext>
            </a:extLst>
          </p:cNvPr>
          <p:cNvPicPr>
            <a:picLocks noChangeAspect="1"/>
          </p:cNvPicPr>
          <p:nvPr/>
        </p:nvPicPr>
        <p:blipFill>
          <a:blip r:embed="rId3"/>
          <a:stretch>
            <a:fillRect/>
          </a:stretch>
        </p:blipFill>
        <p:spPr>
          <a:xfrm>
            <a:off x="6490700" y="714627"/>
            <a:ext cx="5498926" cy="4895588"/>
          </a:xfrm>
          <a:prstGeom prst="rect">
            <a:avLst/>
          </a:prstGeom>
        </p:spPr>
      </p:pic>
    </p:spTree>
    <p:extLst>
      <p:ext uri="{BB962C8B-B14F-4D97-AF65-F5344CB8AC3E}">
        <p14:creationId xmlns:p14="http://schemas.microsoft.com/office/powerpoint/2010/main" val="31633069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0EC82-06E4-4622-96B2-9E3078E5ECAA}"/>
              </a:ext>
            </a:extLst>
          </p:cNvPr>
          <p:cNvSpPr>
            <a:spLocks noGrp="1"/>
          </p:cNvSpPr>
          <p:nvPr>
            <p:ph type="title"/>
          </p:nvPr>
        </p:nvSpPr>
        <p:spPr>
          <a:xfrm>
            <a:off x="6218631" y="2219418"/>
            <a:ext cx="5126519" cy="1766199"/>
          </a:xfrm>
        </p:spPr>
        <p:txBody>
          <a:bodyPr vert="horz" lIns="91440" tIns="45720" rIns="91440" bIns="45720" rtlCol="0" anchor="b">
            <a:normAutofit/>
          </a:bodyPr>
          <a:lstStyle/>
          <a:p>
            <a:pPr algn="ctr">
              <a:lnSpc>
                <a:spcPct val="90000"/>
              </a:lnSpc>
            </a:pPr>
            <a:r>
              <a:rPr lang="en-US" sz="5400" dirty="0"/>
              <a:t>8*8 JPEG pixel groups </a:t>
            </a:r>
          </a:p>
        </p:txBody>
      </p:sp>
      <p:pic>
        <p:nvPicPr>
          <p:cNvPr id="8" name="Picture 8" descr="A picture containing background pattern&#10;&#10;Description automatically generated">
            <a:extLst>
              <a:ext uri="{FF2B5EF4-FFF2-40B4-BE49-F238E27FC236}">
                <a16:creationId xmlns:a16="http://schemas.microsoft.com/office/drawing/2014/main" id="{141117D0-02DC-45C5-806A-614BEFFEFBBB}"/>
              </a:ext>
            </a:extLst>
          </p:cNvPr>
          <p:cNvPicPr>
            <a:picLocks noGrp="1" noChangeAspect="1"/>
          </p:cNvPicPr>
          <p:nvPr>
            <p:ph type="pic" idx="1"/>
          </p:nvPr>
        </p:nvPicPr>
        <p:blipFill rotWithShape="1">
          <a:blip r:embed="rId2"/>
          <a:srcRect t="4553" b="5577"/>
          <a:stretch/>
        </p:blipFill>
        <p:spPr>
          <a:xfrm>
            <a:off x="846850" y="948179"/>
            <a:ext cx="5432498" cy="4731997"/>
          </a:xfrm>
          <a:prstGeom prst="rect">
            <a:avLst/>
          </a:prstGeom>
        </p:spPr>
      </p:pic>
    </p:spTree>
    <p:extLst>
      <p:ext uri="{BB962C8B-B14F-4D97-AF65-F5344CB8AC3E}">
        <p14:creationId xmlns:p14="http://schemas.microsoft.com/office/powerpoint/2010/main" val="21582145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E584-C0C7-4647-AA69-FF9E426DDF76}"/>
              </a:ext>
            </a:extLst>
          </p:cNvPr>
          <p:cNvSpPr>
            <a:spLocks noGrp="1"/>
          </p:cNvSpPr>
          <p:nvPr>
            <p:ph type="title"/>
          </p:nvPr>
        </p:nvSpPr>
        <p:spPr>
          <a:xfrm>
            <a:off x="726068" y="466725"/>
            <a:ext cx="11090110" cy="917336"/>
          </a:xfrm>
        </p:spPr>
        <p:txBody>
          <a:bodyPr>
            <a:noAutofit/>
          </a:bodyPr>
          <a:lstStyle/>
          <a:p>
            <a:pPr algn="ctr"/>
            <a:r>
              <a:rPr lang="en-US" sz="5400" dirty="0">
                <a:latin typeface="Bahnschrift SemiBold SemiConden" panose="020B0502040204020203" pitchFamily="34" charset="0"/>
              </a:rPr>
              <a:t>Removing High Frequency data - </a:t>
            </a:r>
          </a:p>
        </p:txBody>
      </p:sp>
      <p:pic>
        <p:nvPicPr>
          <p:cNvPr id="3" name="Picture 3" descr="Table&#10;&#10;Description automatically generated">
            <a:extLst>
              <a:ext uri="{FF2B5EF4-FFF2-40B4-BE49-F238E27FC236}">
                <a16:creationId xmlns:a16="http://schemas.microsoft.com/office/drawing/2014/main" id="{561D42C2-361D-4D15-84E6-13EBC66C242F}"/>
              </a:ext>
            </a:extLst>
          </p:cNvPr>
          <p:cNvPicPr>
            <a:picLocks noChangeAspect="1"/>
          </p:cNvPicPr>
          <p:nvPr/>
        </p:nvPicPr>
        <p:blipFill>
          <a:blip r:embed="rId2"/>
          <a:stretch>
            <a:fillRect/>
          </a:stretch>
        </p:blipFill>
        <p:spPr>
          <a:xfrm>
            <a:off x="3809298" y="1472838"/>
            <a:ext cx="5154460" cy="5202867"/>
          </a:xfrm>
          <a:prstGeom prst="rect">
            <a:avLst/>
          </a:prstGeom>
        </p:spPr>
      </p:pic>
    </p:spTree>
    <p:extLst>
      <p:ext uri="{BB962C8B-B14F-4D97-AF65-F5344CB8AC3E}">
        <p14:creationId xmlns:p14="http://schemas.microsoft.com/office/powerpoint/2010/main" val="513572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BC97B-B116-470A-8D9A-5772F79B919A}"/>
              </a:ext>
            </a:extLst>
          </p:cNvPr>
          <p:cNvSpPr>
            <a:spLocks noGrp="1"/>
          </p:cNvSpPr>
          <p:nvPr>
            <p:ph type="title"/>
          </p:nvPr>
        </p:nvSpPr>
        <p:spPr/>
        <p:txBody>
          <a:bodyPr>
            <a:normAutofit/>
          </a:bodyPr>
          <a:lstStyle/>
          <a:p>
            <a:pPr algn="ctr"/>
            <a:r>
              <a:rPr lang="en-US" sz="6000" dirty="0">
                <a:latin typeface="Bahnschrift SemiBold SemiConden" panose="020B0502040204020203" pitchFamily="34" charset="0"/>
              </a:rPr>
              <a:t>Quantization - (After DCT )</a:t>
            </a:r>
          </a:p>
        </p:txBody>
      </p:sp>
      <p:sp>
        <p:nvSpPr>
          <p:cNvPr id="3" name="Content Placeholder 2">
            <a:extLst>
              <a:ext uri="{FF2B5EF4-FFF2-40B4-BE49-F238E27FC236}">
                <a16:creationId xmlns:a16="http://schemas.microsoft.com/office/drawing/2014/main" id="{3C31D2E8-75FE-4FEF-A211-35AA7EEE1142}"/>
              </a:ext>
            </a:extLst>
          </p:cNvPr>
          <p:cNvSpPr>
            <a:spLocks noGrp="1"/>
          </p:cNvSpPr>
          <p:nvPr>
            <p:ph idx="1"/>
          </p:nvPr>
        </p:nvSpPr>
        <p:spPr/>
        <p:txBody>
          <a:bodyPr vert="horz" lIns="91440" tIns="45720" rIns="91440" bIns="45720" rtlCol="0" anchor="t">
            <a:normAutofit/>
          </a:bodyPr>
          <a:lstStyle/>
          <a:p>
            <a:r>
              <a:rPr lang="en-US" dirty="0">
                <a:cs typeface="Arial"/>
              </a:rPr>
              <a:t>After DCT coefficients are calculated we remove the coefficients that we don’t really need (the high frequency ones ) and this process is called quantization . </a:t>
            </a:r>
          </a:p>
          <a:p>
            <a:endParaRPr lang="en-US" dirty="0">
              <a:cs typeface="Arial"/>
            </a:endParaRPr>
          </a:p>
        </p:txBody>
      </p:sp>
      <p:pic>
        <p:nvPicPr>
          <p:cNvPr id="4" name="Picture 4" descr="Table&#10;&#10;Description automatically generated">
            <a:extLst>
              <a:ext uri="{FF2B5EF4-FFF2-40B4-BE49-F238E27FC236}">
                <a16:creationId xmlns:a16="http://schemas.microsoft.com/office/drawing/2014/main" id="{DEA7C8B8-0A51-4742-95E0-503F6FEA8A85}"/>
              </a:ext>
            </a:extLst>
          </p:cNvPr>
          <p:cNvPicPr>
            <a:picLocks noChangeAspect="1"/>
          </p:cNvPicPr>
          <p:nvPr/>
        </p:nvPicPr>
        <p:blipFill>
          <a:blip r:embed="rId2"/>
          <a:stretch>
            <a:fillRect/>
          </a:stretch>
        </p:blipFill>
        <p:spPr>
          <a:xfrm>
            <a:off x="1927821" y="3694487"/>
            <a:ext cx="4444652" cy="2384374"/>
          </a:xfrm>
          <a:prstGeom prst="rect">
            <a:avLst/>
          </a:prstGeom>
        </p:spPr>
      </p:pic>
      <p:sp>
        <p:nvSpPr>
          <p:cNvPr id="5" name="TextBox 4">
            <a:extLst>
              <a:ext uri="{FF2B5EF4-FFF2-40B4-BE49-F238E27FC236}">
                <a16:creationId xmlns:a16="http://schemas.microsoft.com/office/drawing/2014/main" id="{48F65102-7E1F-4D9B-81B4-A534412227BE}"/>
              </a:ext>
            </a:extLst>
          </p:cNvPr>
          <p:cNvSpPr txBox="1"/>
          <p:nvPr/>
        </p:nvSpPr>
        <p:spPr>
          <a:xfrm>
            <a:off x="6956602" y="4020344"/>
            <a:ext cx="274319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u="sng" dirty="0"/>
              <a:t>A standard example of  JPEG quantization table representing 50% quality</a:t>
            </a:r>
            <a:r>
              <a:rPr lang="en-US" sz="2000" dirty="0"/>
              <a:t> </a:t>
            </a:r>
            <a:endParaRPr lang="en-US" sz="2000" dirty="0">
              <a:cs typeface="Arial"/>
            </a:endParaRPr>
          </a:p>
        </p:txBody>
      </p:sp>
    </p:spTree>
    <p:extLst>
      <p:ext uri="{BB962C8B-B14F-4D97-AF65-F5344CB8AC3E}">
        <p14:creationId xmlns:p14="http://schemas.microsoft.com/office/powerpoint/2010/main" val="1714913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E4DA-B626-4779-9840-AF27C99DD967}"/>
              </a:ext>
            </a:extLst>
          </p:cNvPr>
          <p:cNvSpPr>
            <a:spLocks noGrp="1"/>
          </p:cNvSpPr>
          <p:nvPr>
            <p:ph type="title"/>
          </p:nvPr>
        </p:nvSpPr>
        <p:spPr/>
        <p:txBody>
          <a:bodyPr>
            <a:normAutofit/>
          </a:bodyPr>
          <a:lstStyle/>
          <a:p>
            <a:r>
              <a:rPr lang="en-US" sz="5400" dirty="0">
                <a:latin typeface="Bahnschrift SemiBold SemiConden" panose="020B0502040204020203" pitchFamily="34" charset="0"/>
              </a:rPr>
              <a:t>Quantization (continued)</a:t>
            </a:r>
          </a:p>
        </p:txBody>
      </p:sp>
      <p:pic>
        <p:nvPicPr>
          <p:cNvPr id="4" name="Picture 4" descr="A picture containing mounted, tiled&#10;&#10;Description automatically generated">
            <a:extLst>
              <a:ext uri="{FF2B5EF4-FFF2-40B4-BE49-F238E27FC236}">
                <a16:creationId xmlns:a16="http://schemas.microsoft.com/office/drawing/2014/main" id="{5294D791-12F2-4FFC-806E-4B71E40A597A}"/>
              </a:ext>
            </a:extLst>
          </p:cNvPr>
          <p:cNvPicPr>
            <a:picLocks noGrp="1" noChangeAspect="1"/>
          </p:cNvPicPr>
          <p:nvPr>
            <p:ph idx="1"/>
          </p:nvPr>
        </p:nvPicPr>
        <p:blipFill>
          <a:blip r:embed="rId2"/>
          <a:stretch>
            <a:fillRect/>
          </a:stretch>
        </p:blipFill>
        <p:spPr>
          <a:xfrm>
            <a:off x="1298517" y="2428353"/>
            <a:ext cx="4062347" cy="3081011"/>
          </a:xfrm>
        </p:spPr>
      </p:pic>
      <p:sp>
        <p:nvSpPr>
          <p:cNvPr id="5" name="TextBox 4">
            <a:extLst>
              <a:ext uri="{FF2B5EF4-FFF2-40B4-BE49-F238E27FC236}">
                <a16:creationId xmlns:a16="http://schemas.microsoft.com/office/drawing/2014/main" id="{BBB7784E-27D5-4CE6-BF15-40F7F2A76F56}"/>
              </a:ext>
            </a:extLst>
          </p:cNvPr>
          <p:cNvSpPr txBox="1"/>
          <p:nvPr/>
        </p:nvSpPr>
        <p:spPr>
          <a:xfrm>
            <a:off x="5880427" y="3058667"/>
            <a:ext cx="311265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a:rPr>
              <a:t>Quantized output.</a:t>
            </a:r>
            <a:endParaRPr lang="en-US" sz="2000" dirty="0"/>
          </a:p>
          <a:p>
            <a:r>
              <a:rPr lang="en-US" sz="2000" dirty="0">
                <a:cs typeface="Arial"/>
              </a:rPr>
              <a:t>(</a:t>
            </a:r>
            <a:r>
              <a:rPr lang="en-US" sz="2000" b="1" i="1" u="sng" dirty="0">
                <a:cs typeface="Arial"/>
              </a:rPr>
              <a:t>NOTICE THE HIGHER FREQ. COMOPENETS ALMOST REDUCE TO ZERO AFTER ROUNDING OFF</a:t>
            </a:r>
            <a:r>
              <a:rPr lang="en-US" sz="2000" dirty="0">
                <a:cs typeface="Arial"/>
              </a:rPr>
              <a:t>)</a:t>
            </a:r>
            <a:endParaRPr lang="en-US" sz="2000" dirty="0"/>
          </a:p>
        </p:txBody>
      </p:sp>
    </p:spTree>
    <p:extLst>
      <p:ext uri="{BB962C8B-B14F-4D97-AF65-F5344CB8AC3E}">
        <p14:creationId xmlns:p14="http://schemas.microsoft.com/office/powerpoint/2010/main" val="1429546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5B198-7651-42C7-8C34-6BC03C1E8714}"/>
              </a:ext>
            </a:extLst>
          </p:cNvPr>
          <p:cNvSpPr>
            <a:spLocks noGrp="1"/>
          </p:cNvSpPr>
          <p:nvPr>
            <p:ph type="title"/>
          </p:nvPr>
        </p:nvSpPr>
        <p:spPr>
          <a:xfrm>
            <a:off x="1143001" y="309054"/>
            <a:ext cx="9905998" cy="1478570"/>
          </a:xfrm>
        </p:spPr>
        <p:txBody>
          <a:bodyPr>
            <a:normAutofit/>
          </a:bodyPr>
          <a:lstStyle/>
          <a:p>
            <a:pPr algn="ctr"/>
            <a:r>
              <a:rPr lang="en-US" sz="6000" dirty="0">
                <a:latin typeface="Bahnschrift SemiBold SemiConden" panose="020B0502040204020203" pitchFamily="34" charset="0"/>
              </a:rPr>
              <a:t>Image Compression</a:t>
            </a:r>
            <a:endParaRPr lang="en-IN" sz="60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4BD47D83-34AB-4DED-B8F1-E8630C2DE3AD}"/>
              </a:ext>
            </a:extLst>
          </p:cNvPr>
          <p:cNvSpPr>
            <a:spLocks noGrp="1"/>
          </p:cNvSpPr>
          <p:nvPr>
            <p:ph idx="1"/>
          </p:nvPr>
        </p:nvSpPr>
        <p:spPr>
          <a:xfrm>
            <a:off x="1012054" y="1787624"/>
            <a:ext cx="10227076" cy="4231436"/>
          </a:xfrm>
        </p:spPr>
        <p:txBody>
          <a:bodyPr>
            <a:normAutofit/>
          </a:bodyPr>
          <a:lstStyle/>
          <a:p>
            <a:r>
              <a:rPr lang="en-US" dirty="0"/>
              <a:t>This is done by removing all redundant or unnecessary information. An uncompressed image requires an enormous amount of data to represent it.</a:t>
            </a:r>
            <a:br>
              <a:rPr lang="en-US" dirty="0"/>
            </a:br>
            <a:r>
              <a:rPr lang="en-US" dirty="0"/>
              <a:t>Example: Google.com banner</a:t>
            </a:r>
          </a:p>
          <a:p>
            <a:r>
              <a:rPr lang="en-US" dirty="0"/>
              <a:t>When talking about images there are three main sources of redundant information:</a:t>
            </a:r>
          </a:p>
          <a:p>
            <a:pPr lvl="1"/>
            <a:r>
              <a:rPr lang="en-US" b="1" dirty="0"/>
              <a:t>Coding Redundancy- </a:t>
            </a:r>
            <a:r>
              <a:rPr lang="en-US" dirty="0"/>
              <a:t>This refers to the binary code used to represent grey values.</a:t>
            </a:r>
          </a:p>
          <a:p>
            <a:pPr lvl="1"/>
            <a:r>
              <a:rPr lang="en-US" b="1" dirty="0"/>
              <a:t>Inter pixel Redundancy- </a:t>
            </a:r>
            <a:r>
              <a:rPr lang="en-US" dirty="0"/>
              <a:t>This refers to the correlation between adjacent pixels in an image</a:t>
            </a:r>
          </a:p>
          <a:p>
            <a:pPr lvl="1"/>
            <a:r>
              <a:rPr lang="en-US" b="1" dirty="0"/>
              <a:t>Psycho visual Redundancy </a:t>
            </a:r>
            <a:r>
              <a:rPr lang="en-US" dirty="0"/>
              <a:t>- This refers to the unequal sensitivity of the human eye to different visual information.</a:t>
            </a:r>
            <a:endParaRPr lang="en-IN" dirty="0"/>
          </a:p>
        </p:txBody>
      </p:sp>
    </p:spTree>
    <p:extLst>
      <p:ext uri="{BB962C8B-B14F-4D97-AF65-F5344CB8AC3E}">
        <p14:creationId xmlns:p14="http://schemas.microsoft.com/office/powerpoint/2010/main" val="16512203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EDA4BD5-FF46-45F6-8F5D-8F1A7EDED166}"/>
              </a:ext>
            </a:extLst>
          </p:cNvPr>
          <p:cNvPicPr>
            <a:picLocks noChangeAspect="1"/>
          </p:cNvPicPr>
          <p:nvPr/>
        </p:nvPicPr>
        <p:blipFill>
          <a:blip r:embed="rId2"/>
          <a:stretch>
            <a:fillRect/>
          </a:stretch>
        </p:blipFill>
        <p:spPr>
          <a:xfrm>
            <a:off x="570195" y="1008621"/>
            <a:ext cx="7409145" cy="4383558"/>
          </a:xfrm>
          <a:prstGeom prst="rect">
            <a:avLst/>
          </a:prstGeom>
        </p:spPr>
      </p:pic>
      <p:sp>
        <p:nvSpPr>
          <p:cNvPr id="4" name="TextBox 3">
            <a:extLst>
              <a:ext uri="{FF2B5EF4-FFF2-40B4-BE49-F238E27FC236}">
                <a16:creationId xmlns:a16="http://schemas.microsoft.com/office/drawing/2014/main" id="{BCD1D84C-741A-4A64-9E80-B69FA1BB6671}"/>
              </a:ext>
            </a:extLst>
          </p:cNvPr>
          <p:cNvSpPr txBox="1"/>
          <p:nvPr/>
        </p:nvSpPr>
        <p:spPr>
          <a:xfrm>
            <a:off x="8333060" y="1865996"/>
            <a:ext cx="274319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Arial"/>
              </a:rPr>
              <a:t>Numbers are taken in </a:t>
            </a:r>
            <a:r>
              <a:rPr lang="en-US" sz="2000" b="1" dirty="0">
                <a:cs typeface="Arial"/>
              </a:rPr>
              <a:t>ZIG-ZAG </a:t>
            </a:r>
            <a:r>
              <a:rPr lang="en-US" sz="2000" dirty="0">
                <a:cs typeface="Arial"/>
              </a:rPr>
              <a:t>fashion so that we get a large numbers of zeroes in the same line which is much easier to compress further using </a:t>
            </a:r>
            <a:r>
              <a:rPr lang="en-US" sz="2000" b="1" i="1" u="sng" dirty="0">
                <a:cs typeface="Arial"/>
              </a:rPr>
              <a:t>HUFFMAN CODING .</a:t>
            </a:r>
            <a:endParaRPr lang="en-US" sz="2000" dirty="0"/>
          </a:p>
        </p:txBody>
      </p:sp>
    </p:spTree>
    <p:extLst>
      <p:ext uri="{BB962C8B-B14F-4D97-AF65-F5344CB8AC3E}">
        <p14:creationId xmlns:p14="http://schemas.microsoft.com/office/powerpoint/2010/main" val="3537850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3DFD-CC74-4F6A-8D46-935F450C28D1}"/>
              </a:ext>
            </a:extLst>
          </p:cNvPr>
          <p:cNvSpPr>
            <a:spLocks noGrp="1"/>
          </p:cNvSpPr>
          <p:nvPr>
            <p:ph type="title"/>
          </p:nvPr>
        </p:nvSpPr>
        <p:spPr/>
        <p:txBody>
          <a:bodyPr>
            <a:normAutofit/>
          </a:bodyPr>
          <a:lstStyle/>
          <a:p>
            <a:pPr algn="ctr"/>
            <a:r>
              <a:rPr lang="en-US" sz="6000" b="1" u="sng" dirty="0">
                <a:latin typeface="Bahnschrift SemiBold SemiConden" panose="020B0502040204020203" pitchFamily="34" charset="0"/>
              </a:rPr>
              <a:t>Conclusion</a:t>
            </a:r>
            <a:endParaRPr lang="en-US" sz="60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6BB5E31B-71BE-436B-97C6-6277CC723330}"/>
              </a:ext>
            </a:extLst>
          </p:cNvPr>
          <p:cNvSpPr>
            <a:spLocks noGrp="1"/>
          </p:cNvSpPr>
          <p:nvPr>
            <p:ph idx="1"/>
          </p:nvPr>
        </p:nvSpPr>
        <p:spPr/>
        <p:txBody>
          <a:bodyPr>
            <a:noAutofit/>
          </a:bodyPr>
          <a:lstStyle/>
          <a:p>
            <a:endParaRPr lang="en-US" sz="2800" dirty="0"/>
          </a:p>
          <a:p>
            <a:r>
              <a:rPr lang="en-US" sz="2800" dirty="0"/>
              <a:t>For high quality images we can use lossless compression, Ex: image of medical equipment.</a:t>
            </a:r>
          </a:p>
          <a:p>
            <a:endParaRPr lang="en-US" sz="2800" dirty="0"/>
          </a:p>
          <a:p>
            <a:r>
              <a:rPr lang="en-US" sz="2800" dirty="0"/>
              <a:t>High quality lossless compression could be achieved by many method such as RLE(Run length encoding) and Bit compression(Huffman encoding).</a:t>
            </a:r>
          </a:p>
          <a:p>
            <a:pPr marL="0" indent="0">
              <a:buNone/>
            </a:pPr>
            <a:endParaRPr lang="en-US" sz="2800" dirty="0"/>
          </a:p>
          <a:p>
            <a:endParaRPr lang="en-US" sz="2800" dirty="0"/>
          </a:p>
          <a:p>
            <a:endParaRPr lang="en-US" sz="2800" dirty="0"/>
          </a:p>
          <a:p>
            <a:pPr marL="0" indent="0">
              <a:buNone/>
            </a:pPr>
            <a:endParaRPr lang="en-US" sz="2800" dirty="0"/>
          </a:p>
          <a:p>
            <a:endParaRPr lang="en-US" sz="2800" dirty="0"/>
          </a:p>
        </p:txBody>
      </p:sp>
    </p:spTree>
    <p:extLst>
      <p:ext uri="{BB962C8B-B14F-4D97-AF65-F5344CB8AC3E}">
        <p14:creationId xmlns:p14="http://schemas.microsoft.com/office/powerpoint/2010/main" val="16353434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C67B-7FCD-4423-8BFD-0F2189314CE8}"/>
              </a:ext>
            </a:extLst>
          </p:cNvPr>
          <p:cNvSpPr>
            <a:spLocks noGrp="1"/>
          </p:cNvSpPr>
          <p:nvPr>
            <p:ph type="title"/>
          </p:nvPr>
        </p:nvSpPr>
        <p:spPr/>
        <p:txBody>
          <a:bodyPr>
            <a:normAutofit/>
          </a:bodyPr>
          <a:lstStyle/>
          <a:p>
            <a:pPr algn="ctr"/>
            <a:r>
              <a:rPr lang="en-US" sz="6000" b="1" u="sng" dirty="0">
                <a:latin typeface="Bahnschrift SemiBold SemiConden" panose="020B0502040204020203" pitchFamily="34" charset="0"/>
              </a:rPr>
              <a:t>RLE(Run length Encoding)</a:t>
            </a:r>
            <a:endParaRPr lang="en-US" sz="60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284EE330-1CE3-4CD4-A8A2-1B8712D64AE9}"/>
              </a:ext>
            </a:extLst>
          </p:cNvPr>
          <p:cNvSpPr>
            <a:spLocks noGrp="1"/>
          </p:cNvSpPr>
          <p:nvPr>
            <p:ph idx="1"/>
          </p:nvPr>
        </p:nvSpPr>
        <p:spPr/>
        <p:txBody>
          <a:bodyPr>
            <a:noAutofit/>
          </a:bodyPr>
          <a:lstStyle/>
          <a:p>
            <a:r>
              <a:rPr lang="en-US" sz="2800" dirty="0">
                <a:solidFill>
                  <a:schemeClr val="tx1"/>
                </a:solidFill>
              </a:rPr>
              <a:t>For simple images </a:t>
            </a:r>
            <a:r>
              <a:rPr lang="en-US" sz="2800" b="0" i="0" dirty="0">
                <a:solidFill>
                  <a:schemeClr val="tx1"/>
                </a:solidFill>
                <a:effectLst/>
              </a:rPr>
              <a:t>computers can use a compression algorithm called RLE.</a:t>
            </a:r>
          </a:p>
          <a:p>
            <a:r>
              <a:rPr lang="en-US" sz="2800" b="0" i="0" dirty="0">
                <a:solidFill>
                  <a:schemeClr val="tx1"/>
                </a:solidFill>
                <a:effectLst/>
              </a:rPr>
              <a:t>In run-length encoding, the computer replaces each row with numbers that say how many consecutive pixels are the same color, </a:t>
            </a:r>
            <a:r>
              <a:rPr lang="en-US" sz="2800" b="0" dirty="0">
                <a:solidFill>
                  <a:schemeClr val="tx1"/>
                </a:solidFill>
                <a:effectLst/>
              </a:rPr>
              <a:t>always starting with the number of white pixels</a:t>
            </a:r>
            <a:r>
              <a:rPr lang="en-US" sz="2800" b="0" i="0" dirty="0">
                <a:solidFill>
                  <a:schemeClr val="tx1"/>
                </a:solidFill>
                <a:effectLst/>
              </a:rPr>
              <a:t>.</a:t>
            </a:r>
          </a:p>
          <a:p>
            <a:r>
              <a:rPr lang="en-US" sz="2800" dirty="0">
                <a:solidFill>
                  <a:schemeClr val="tx1"/>
                </a:solidFill>
              </a:rPr>
              <a:t>For example, 0</a:t>
            </a:r>
            <a:r>
              <a:rPr lang="en-US" sz="2800" b="0" i="0" dirty="0">
                <a:solidFill>
                  <a:schemeClr val="tx1"/>
                </a:solidFill>
                <a:effectLst/>
              </a:rPr>
              <a:t>001100000110000</a:t>
            </a:r>
            <a:r>
              <a:rPr lang="en-US" sz="2800" dirty="0">
                <a:solidFill>
                  <a:schemeClr val="tx1"/>
                </a:solidFill>
              </a:rPr>
              <a:t> this could be represented as </a:t>
            </a:r>
            <a:r>
              <a:rPr lang="en-US" sz="2800" b="0" i="0" dirty="0">
                <a:solidFill>
                  <a:schemeClr val="tx1"/>
                </a:solidFill>
                <a:effectLst/>
              </a:rPr>
              <a:t>3,2,5,2,4.</a:t>
            </a:r>
          </a:p>
          <a:p>
            <a:endParaRPr lang="en-US" sz="2800" dirty="0">
              <a:solidFill>
                <a:schemeClr val="tx1"/>
              </a:solidFill>
            </a:endParaRPr>
          </a:p>
        </p:txBody>
      </p:sp>
    </p:spTree>
    <p:extLst>
      <p:ext uri="{BB962C8B-B14F-4D97-AF65-F5344CB8AC3E}">
        <p14:creationId xmlns:p14="http://schemas.microsoft.com/office/powerpoint/2010/main" val="1997036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F5B8-75F6-4DBB-A769-11D3BB74A66E}"/>
              </a:ext>
            </a:extLst>
          </p:cNvPr>
          <p:cNvSpPr>
            <a:spLocks noGrp="1"/>
          </p:cNvSpPr>
          <p:nvPr>
            <p:ph type="title"/>
          </p:nvPr>
        </p:nvSpPr>
        <p:spPr/>
        <p:txBody>
          <a:bodyPr>
            <a:normAutofit/>
          </a:bodyPr>
          <a:lstStyle/>
          <a:p>
            <a:pPr algn="ctr"/>
            <a:r>
              <a:rPr lang="en-US" sz="6000" b="1" dirty="0">
                <a:latin typeface="Bahnschrift SemiBold SemiConden" panose="020B0502040204020203" pitchFamily="34" charset="0"/>
              </a:rPr>
              <a:t>RLE decompression</a:t>
            </a:r>
          </a:p>
        </p:txBody>
      </p:sp>
      <p:sp>
        <p:nvSpPr>
          <p:cNvPr id="3" name="Content Placeholder 2">
            <a:extLst>
              <a:ext uri="{FF2B5EF4-FFF2-40B4-BE49-F238E27FC236}">
                <a16:creationId xmlns:a16="http://schemas.microsoft.com/office/drawing/2014/main" id="{68B2FDB6-4E11-4F21-8092-4AF87195DB30}"/>
              </a:ext>
            </a:extLst>
          </p:cNvPr>
          <p:cNvSpPr>
            <a:spLocks noGrp="1"/>
          </p:cNvSpPr>
          <p:nvPr>
            <p:ph idx="1"/>
          </p:nvPr>
        </p:nvSpPr>
        <p:spPr/>
        <p:txBody>
          <a:bodyPr>
            <a:normAutofit/>
          </a:bodyPr>
          <a:lstStyle/>
          <a:p>
            <a:r>
              <a:rPr lang="en-US" b="0" i="0" dirty="0">
                <a:solidFill>
                  <a:schemeClr val="tx1"/>
                </a:solidFill>
                <a:effectLst/>
                <a:latin typeface="Lato"/>
              </a:rPr>
              <a:t>When a computer uses run length encoding, it should be able to perfectly recreate the image from the compressed representation—and so should we, if we follow the computer's strategy.</a:t>
            </a:r>
          </a:p>
          <a:p>
            <a:r>
              <a:rPr lang="en-US" dirty="0">
                <a:solidFill>
                  <a:schemeClr val="tx1"/>
                </a:solidFill>
                <a:latin typeface="Lato"/>
              </a:rPr>
              <a:t>For example 4,5,3 could be easily decompressed to 000011111000.</a:t>
            </a:r>
          </a:p>
          <a:p>
            <a:r>
              <a:rPr lang="en-US" dirty="0">
                <a:solidFill>
                  <a:schemeClr val="tx1"/>
                </a:solidFill>
                <a:latin typeface="Lato"/>
              </a:rPr>
              <a:t>This method can significantly reduce image size while retaining 100% of its quality.</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3771611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1E5A-8A27-4E7D-BDD7-3A8E9C2EF44F}"/>
              </a:ext>
            </a:extLst>
          </p:cNvPr>
          <p:cNvSpPr>
            <a:spLocks noGrp="1"/>
          </p:cNvSpPr>
          <p:nvPr>
            <p:ph type="title"/>
          </p:nvPr>
        </p:nvSpPr>
        <p:spPr/>
        <p:txBody>
          <a:bodyPr>
            <a:normAutofit/>
          </a:bodyPr>
          <a:lstStyle/>
          <a:p>
            <a:r>
              <a:rPr lang="en-US" sz="5200" b="1" u="sng" dirty="0">
                <a:latin typeface="Bahnschrift SemiBold SemiConden" panose="020B0502040204020203" pitchFamily="34" charset="0"/>
              </a:rPr>
              <a:t>Bit compression(Huffman coding)</a:t>
            </a:r>
          </a:p>
        </p:txBody>
      </p:sp>
      <p:sp>
        <p:nvSpPr>
          <p:cNvPr id="3" name="Content Placeholder 2">
            <a:extLst>
              <a:ext uri="{FF2B5EF4-FFF2-40B4-BE49-F238E27FC236}">
                <a16:creationId xmlns:a16="http://schemas.microsoft.com/office/drawing/2014/main" id="{B534776E-DB11-4A3F-8C44-DD5944CF7159}"/>
              </a:ext>
            </a:extLst>
          </p:cNvPr>
          <p:cNvSpPr>
            <a:spLocks noGrp="1"/>
          </p:cNvSpPr>
          <p:nvPr>
            <p:ph idx="1"/>
          </p:nvPr>
        </p:nvSpPr>
        <p:spPr/>
        <p:txBody>
          <a:bodyPr>
            <a:noAutofit/>
          </a:bodyPr>
          <a:lstStyle/>
          <a:p>
            <a:r>
              <a:rPr lang="en-US" dirty="0">
                <a:solidFill>
                  <a:schemeClr val="tx1"/>
                </a:solidFill>
              </a:rPr>
              <a:t>For </a:t>
            </a:r>
            <a:r>
              <a:rPr lang="en-US" b="0" i="0" dirty="0">
                <a:solidFill>
                  <a:schemeClr val="tx1"/>
                </a:solidFill>
                <a:effectLst/>
                <a:latin typeface="Lato"/>
              </a:rPr>
              <a:t>bit compression computer can use technique called </a:t>
            </a:r>
            <a:r>
              <a:rPr lang="en-US" b="1" i="0" dirty="0">
                <a:solidFill>
                  <a:schemeClr val="tx1"/>
                </a:solidFill>
                <a:effectLst/>
                <a:latin typeface="Lato"/>
              </a:rPr>
              <a:t>Huffman coding</a:t>
            </a:r>
            <a:r>
              <a:rPr lang="en-US" b="0" i="0" dirty="0">
                <a:solidFill>
                  <a:schemeClr val="tx1"/>
                </a:solidFill>
                <a:effectLst/>
                <a:latin typeface="Lato"/>
              </a:rPr>
              <a:t>.</a:t>
            </a:r>
          </a:p>
          <a:p>
            <a:r>
              <a:rPr lang="en-US" dirty="0">
                <a:solidFill>
                  <a:schemeClr val="tx1"/>
                </a:solidFill>
                <a:latin typeface="Lato"/>
              </a:rPr>
              <a:t>We can understand Huffman coding through following example:-</a:t>
            </a:r>
          </a:p>
          <a:p>
            <a:r>
              <a:rPr lang="en-US" dirty="0">
                <a:solidFill>
                  <a:schemeClr val="tx1"/>
                </a:solidFill>
                <a:latin typeface="Lato"/>
              </a:rPr>
              <a:t>For compressing </a:t>
            </a:r>
            <a:r>
              <a:rPr lang="en-US" b="0" i="0" dirty="0" err="1">
                <a:solidFill>
                  <a:schemeClr val="tx1"/>
                </a:solidFill>
                <a:effectLst/>
                <a:latin typeface="Courier"/>
              </a:rPr>
              <a:t>agcttttcattct</a:t>
            </a:r>
            <a:r>
              <a:rPr lang="en-US" dirty="0">
                <a:solidFill>
                  <a:schemeClr val="tx1"/>
                </a:solidFill>
                <a:latin typeface="Lato"/>
              </a:rPr>
              <a:t>,</a:t>
            </a:r>
          </a:p>
          <a:p>
            <a:r>
              <a:rPr lang="en-US" b="0" i="0" dirty="0">
                <a:solidFill>
                  <a:schemeClr val="tx1"/>
                </a:solidFill>
                <a:effectLst/>
                <a:latin typeface="Lato"/>
              </a:rPr>
              <a:t>Since we need to represent four characters, a computer would typically represent each character using 2 bits, such as:</a:t>
            </a:r>
            <a:r>
              <a:rPr lang="en-US" dirty="0">
                <a:solidFill>
                  <a:schemeClr val="tx1"/>
                </a:solidFill>
                <a:latin typeface="Lato"/>
              </a:rPr>
              <a:t> </a:t>
            </a:r>
          </a:p>
          <a:p>
            <a:r>
              <a:rPr lang="en-US" dirty="0">
                <a:solidFill>
                  <a:schemeClr val="tx1"/>
                </a:solidFill>
                <a:latin typeface="Lato"/>
              </a:rPr>
              <a:t>‘a’ could be mapped with 00 , ‘c’ with 01 , ‘g’ with 10 , ‘t’ with 11</a:t>
            </a:r>
          </a:p>
          <a:p>
            <a:endParaRPr lang="en-US" dirty="0">
              <a:solidFill>
                <a:srgbClr val="21242C"/>
              </a:solidFill>
              <a:latin typeface="Lato"/>
            </a:endParaRPr>
          </a:p>
          <a:p>
            <a:endParaRPr lang="en-US" dirty="0">
              <a:solidFill>
                <a:srgbClr val="21242C"/>
              </a:solidFill>
              <a:latin typeface="Lato"/>
            </a:endParaRPr>
          </a:p>
          <a:p>
            <a:endParaRPr lang="en-US" dirty="0">
              <a:solidFill>
                <a:srgbClr val="21242C"/>
              </a:solidFill>
              <a:latin typeface="Lato"/>
            </a:endParaRPr>
          </a:p>
          <a:p>
            <a:endParaRPr lang="en-US" dirty="0">
              <a:solidFill>
                <a:srgbClr val="21242C"/>
              </a:solidFill>
              <a:latin typeface="Lato"/>
            </a:endParaRPr>
          </a:p>
          <a:p>
            <a:endParaRPr lang="en-US" dirty="0">
              <a:solidFill>
                <a:srgbClr val="21242C"/>
              </a:solidFill>
              <a:latin typeface="Lato"/>
            </a:endParaRPr>
          </a:p>
          <a:p>
            <a:endParaRPr lang="en-US" dirty="0">
              <a:solidFill>
                <a:srgbClr val="21242C"/>
              </a:solidFill>
              <a:latin typeface="Lato"/>
            </a:endParaRPr>
          </a:p>
          <a:p>
            <a:pPr marL="0" indent="0">
              <a:buNone/>
            </a:pPr>
            <a:endParaRPr lang="en-US" dirty="0"/>
          </a:p>
          <a:p>
            <a:endParaRPr lang="en-US" dirty="0"/>
          </a:p>
        </p:txBody>
      </p:sp>
    </p:spTree>
    <p:extLst>
      <p:ext uri="{BB962C8B-B14F-4D97-AF65-F5344CB8AC3E}">
        <p14:creationId xmlns:p14="http://schemas.microsoft.com/office/powerpoint/2010/main" val="2279233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AEC2-CEB0-4E3D-89BC-0B7517529C50}"/>
              </a:ext>
            </a:extLst>
          </p:cNvPr>
          <p:cNvSpPr>
            <a:spLocks noGrp="1"/>
          </p:cNvSpPr>
          <p:nvPr>
            <p:ph type="title"/>
          </p:nvPr>
        </p:nvSpPr>
        <p:spPr/>
        <p:txBody>
          <a:bodyPr>
            <a:noAutofit/>
          </a:bodyPr>
          <a:lstStyle/>
          <a:p>
            <a:pPr algn="ctr"/>
            <a:r>
              <a:rPr lang="en-US" sz="5200" b="1" dirty="0">
                <a:latin typeface="Bahnschrift SemiBold SemiConden" panose="020B0502040204020203" pitchFamily="34" charset="0"/>
              </a:rPr>
              <a:t>Bit compression (continued..)</a:t>
            </a:r>
            <a:endParaRPr lang="en-US" sz="52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D32EA58F-CDFF-4952-9FBB-7E57DBDB237F}"/>
              </a:ext>
            </a:extLst>
          </p:cNvPr>
          <p:cNvSpPr>
            <a:spLocks noGrp="1"/>
          </p:cNvSpPr>
          <p:nvPr>
            <p:ph idx="1"/>
          </p:nvPr>
        </p:nvSpPr>
        <p:spPr>
          <a:xfrm>
            <a:off x="1141413" y="1903258"/>
            <a:ext cx="9905999" cy="3541714"/>
          </a:xfrm>
        </p:spPr>
        <p:txBody>
          <a:bodyPr>
            <a:noAutofit/>
          </a:bodyPr>
          <a:lstStyle/>
          <a:p>
            <a:r>
              <a:rPr lang="en-US" dirty="0" err="1">
                <a:solidFill>
                  <a:schemeClr val="tx1"/>
                </a:solidFill>
                <a:latin typeface="Calibri" panose="020F0502020204030204" pitchFamily="34" charset="0"/>
                <a:cs typeface="Calibri" panose="020F0502020204030204" pitchFamily="34" charset="0"/>
              </a:rPr>
              <a:t>a</a:t>
            </a:r>
            <a:r>
              <a:rPr lang="en-US" b="0" i="0" dirty="0" err="1">
                <a:solidFill>
                  <a:schemeClr val="tx1"/>
                </a:solidFill>
                <a:effectLst/>
                <a:latin typeface="Calibri" panose="020F0502020204030204" pitchFamily="34" charset="0"/>
                <a:cs typeface="Calibri" panose="020F0502020204030204" pitchFamily="34" charset="0"/>
              </a:rPr>
              <a:t>gcttttcattct</a:t>
            </a:r>
            <a:r>
              <a:rPr lang="en-US" b="0" i="0" dirty="0">
                <a:solidFill>
                  <a:schemeClr val="tx1"/>
                </a:solidFill>
                <a:effectLst/>
                <a:latin typeface="Calibri" panose="020F0502020204030204" pitchFamily="34" charset="0"/>
                <a:cs typeface="Calibri" panose="020F0502020204030204" pitchFamily="34" charset="0"/>
              </a:rPr>
              <a:t> could be represented as 00100111111111010011110111.</a:t>
            </a:r>
          </a:p>
          <a:p>
            <a:r>
              <a:rPr lang="en-US" dirty="0">
                <a:solidFill>
                  <a:schemeClr val="tx1"/>
                </a:solidFill>
                <a:latin typeface="Calibri" panose="020F0502020204030204" pitchFamily="34" charset="0"/>
                <a:cs typeface="Calibri" panose="020F0502020204030204" pitchFamily="34" charset="0"/>
              </a:rPr>
              <a:t>Since ‘t’ is most common in above example </a:t>
            </a:r>
            <a:r>
              <a:rPr lang="en-US" dirty="0">
                <a:solidFill>
                  <a:schemeClr val="tx1"/>
                </a:solidFill>
                <a:latin typeface="Courier"/>
              </a:rPr>
              <a:t>,</a:t>
            </a:r>
            <a:r>
              <a:rPr lang="en-US" b="0" i="0" dirty="0">
                <a:solidFill>
                  <a:schemeClr val="tx1"/>
                </a:solidFill>
                <a:effectLst/>
                <a:latin typeface="Lato"/>
              </a:rPr>
              <a:t>If we give a shorter code to "t", then we'd be using less space 54% of the time (7 out of 13 characters)</a:t>
            </a:r>
          </a:p>
          <a:p>
            <a:r>
              <a:rPr lang="en-US" dirty="0">
                <a:solidFill>
                  <a:schemeClr val="tx1"/>
                </a:solidFill>
                <a:latin typeface="Lato"/>
              </a:rPr>
              <a:t>For example ‘a’ could be mapped with 010, ’c’ with 00 , ‘g’ with 011, ‘t’ with 1</a:t>
            </a:r>
          </a:p>
          <a:p>
            <a:r>
              <a:rPr lang="en-US" dirty="0">
                <a:solidFill>
                  <a:schemeClr val="tx1"/>
                </a:solidFill>
                <a:latin typeface="Lato"/>
              </a:rPr>
              <a:t>Through this we can reduce above code to </a:t>
            </a:r>
            <a:r>
              <a:rPr lang="en-US" b="0" i="0" dirty="0">
                <a:solidFill>
                  <a:schemeClr val="tx1"/>
                </a:solidFill>
                <a:effectLst/>
                <a:latin typeface="Courier"/>
              </a:rPr>
              <a:t>0100110011110001011001.</a:t>
            </a:r>
          </a:p>
          <a:p>
            <a:r>
              <a:rPr lang="en-US" dirty="0">
                <a:solidFill>
                  <a:schemeClr val="tx1"/>
                </a:solidFill>
                <a:latin typeface="Lato"/>
              </a:rPr>
              <a:t>Here code after optimization is significantly shorter.</a:t>
            </a:r>
            <a:r>
              <a:rPr lang="en-US" dirty="0">
                <a:solidFill>
                  <a:schemeClr val="tx1"/>
                </a:solidFill>
                <a:latin typeface="Courier"/>
              </a:rPr>
              <a:t> </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2451966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2EF8-FF9B-4AAD-B93F-5A8EBBFF18AF}"/>
              </a:ext>
            </a:extLst>
          </p:cNvPr>
          <p:cNvSpPr>
            <a:spLocks noGrp="1"/>
          </p:cNvSpPr>
          <p:nvPr>
            <p:ph type="title"/>
          </p:nvPr>
        </p:nvSpPr>
        <p:spPr/>
        <p:txBody>
          <a:bodyPr>
            <a:normAutofit/>
          </a:bodyPr>
          <a:lstStyle/>
          <a:p>
            <a:pPr algn="ctr"/>
            <a:r>
              <a:rPr lang="en-US" sz="6000" b="1" u="sng" dirty="0">
                <a:latin typeface="Bahnschrift SemiBold SemiConden" panose="020B0502040204020203" pitchFamily="34" charset="0"/>
              </a:rPr>
              <a:t>Lossy Compression</a:t>
            </a:r>
            <a:endParaRPr lang="en-US" sz="6000"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FD1957BC-8B9A-48A6-B963-51D5202E49C5}"/>
              </a:ext>
            </a:extLst>
          </p:cNvPr>
          <p:cNvSpPr>
            <a:spLocks noGrp="1"/>
          </p:cNvSpPr>
          <p:nvPr>
            <p:ph idx="1"/>
          </p:nvPr>
        </p:nvSpPr>
        <p:spPr/>
        <p:txBody>
          <a:bodyPr>
            <a:noAutofit/>
          </a:bodyPr>
          <a:lstStyle/>
          <a:p>
            <a:r>
              <a:rPr lang="en-US" dirty="0">
                <a:solidFill>
                  <a:schemeClr val="tx1"/>
                </a:solidFill>
              </a:rPr>
              <a:t>For lossy compression , DCT can be used.</a:t>
            </a:r>
          </a:p>
          <a:p>
            <a:r>
              <a:rPr lang="en-US" b="0" i="0" dirty="0">
                <a:solidFill>
                  <a:schemeClr val="tx1"/>
                </a:solidFill>
                <a:effectLst/>
                <a:latin typeface="Noto Sans"/>
              </a:rPr>
              <a:t>The advantage of using this DCT representation is that it allows us to separate the low frequency changes (top left ones) from high frequency changes (bottom right), and JPEG compression uses that to its advantage. The human eye does not usually notice high frequency changes in an image so they can often be discarded without affecting the visual quality of the image. The low frequency (less varied) basis functions are far more important to an image.</a:t>
            </a:r>
          </a:p>
          <a:p>
            <a:r>
              <a:rPr lang="en-US" b="0" i="0" dirty="0">
                <a:solidFill>
                  <a:schemeClr val="tx1"/>
                </a:solidFill>
                <a:effectLst/>
                <a:latin typeface="Noto Sans"/>
              </a:rPr>
              <a:t>JPEG compression uses a process called </a:t>
            </a:r>
            <a:r>
              <a:rPr lang="en-US" b="0" i="0" dirty="0" err="1">
                <a:solidFill>
                  <a:schemeClr val="tx1"/>
                </a:solidFill>
                <a:effectLst/>
                <a:latin typeface="Noto Sans"/>
              </a:rPr>
              <a:t>quantisation</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8952774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02CC-1DEC-4322-AAE8-E564ED882391}"/>
              </a:ext>
            </a:extLst>
          </p:cNvPr>
          <p:cNvSpPr>
            <a:spLocks noGrp="1"/>
          </p:cNvSpPr>
          <p:nvPr>
            <p:ph type="title"/>
          </p:nvPr>
        </p:nvSpPr>
        <p:spPr/>
        <p:txBody>
          <a:bodyPr>
            <a:normAutofit/>
          </a:bodyPr>
          <a:lstStyle/>
          <a:p>
            <a:pPr algn="ctr"/>
            <a:r>
              <a:rPr lang="en-US" sz="6000" dirty="0" err="1">
                <a:latin typeface="Bahnschrift SemiBold SemiConden" panose="020B0502040204020203" pitchFamily="34" charset="0"/>
              </a:rPr>
              <a:t>Quantisation</a:t>
            </a:r>
            <a:endParaRPr lang="en-US" sz="6000" dirty="0">
              <a:solidFill>
                <a:schemeClr val="tx1"/>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A65C37C3-0283-46E1-8691-C4183F6564A4}"/>
              </a:ext>
            </a:extLst>
          </p:cNvPr>
          <p:cNvSpPr>
            <a:spLocks noGrp="1"/>
          </p:cNvSpPr>
          <p:nvPr>
            <p:ph idx="1"/>
          </p:nvPr>
        </p:nvSpPr>
        <p:spPr/>
        <p:txBody>
          <a:bodyPr>
            <a:noAutofit/>
          </a:bodyPr>
          <a:lstStyle/>
          <a:p>
            <a:r>
              <a:rPr lang="en-US" b="0" i="0" dirty="0" err="1">
                <a:solidFill>
                  <a:schemeClr val="tx1"/>
                </a:solidFill>
                <a:effectLst/>
                <a:latin typeface="Noto Sans"/>
              </a:rPr>
              <a:t>Quantisation</a:t>
            </a:r>
            <a:r>
              <a:rPr lang="en-US" b="0" i="0" dirty="0">
                <a:solidFill>
                  <a:schemeClr val="tx1"/>
                </a:solidFill>
                <a:effectLst/>
                <a:latin typeface="Noto Sans"/>
              </a:rPr>
              <a:t> requires a </a:t>
            </a:r>
            <a:r>
              <a:rPr lang="en-US" b="0" i="0" dirty="0" err="1">
                <a:solidFill>
                  <a:schemeClr val="tx1"/>
                </a:solidFill>
                <a:effectLst/>
                <a:latin typeface="Noto Sans"/>
              </a:rPr>
              <a:t>quantisation</a:t>
            </a:r>
            <a:r>
              <a:rPr lang="en-US" b="0" i="0" dirty="0">
                <a:solidFill>
                  <a:schemeClr val="tx1"/>
                </a:solidFill>
                <a:effectLst/>
                <a:latin typeface="Noto Sans"/>
              </a:rPr>
              <a:t> table of 64 numbers. Each coefficient value is divided by the corresponding value in the </a:t>
            </a:r>
            <a:r>
              <a:rPr lang="en-US" b="0" i="0" dirty="0" err="1">
                <a:solidFill>
                  <a:schemeClr val="tx1"/>
                </a:solidFill>
                <a:effectLst/>
                <a:latin typeface="Noto Sans"/>
              </a:rPr>
              <a:t>quantisation</a:t>
            </a:r>
            <a:r>
              <a:rPr lang="en-US" b="0" i="0" dirty="0">
                <a:solidFill>
                  <a:schemeClr val="tx1"/>
                </a:solidFill>
                <a:effectLst/>
                <a:latin typeface="Noto Sans"/>
              </a:rPr>
              <a:t> table and rounded down to the nearest integer. This means many coefficients become zero, and when multiplied back with the </a:t>
            </a:r>
            <a:r>
              <a:rPr lang="en-US" b="0" i="0" dirty="0" err="1">
                <a:solidFill>
                  <a:schemeClr val="tx1"/>
                </a:solidFill>
                <a:effectLst/>
                <a:latin typeface="Noto Sans"/>
              </a:rPr>
              <a:t>quantisation</a:t>
            </a:r>
            <a:r>
              <a:rPr lang="en-US" b="0" i="0" dirty="0">
                <a:solidFill>
                  <a:schemeClr val="tx1"/>
                </a:solidFill>
                <a:effectLst/>
                <a:latin typeface="Noto Sans"/>
              </a:rPr>
              <a:t> table, remain zero.</a:t>
            </a:r>
          </a:p>
          <a:p>
            <a:r>
              <a:rPr lang="en-US" b="0" i="0" dirty="0">
                <a:solidFill>
                  <a:schemeClr val="tx1"/>
                </a:solidFill>
                <a:effectLst/>
                <a:latin typeface="Noto Sans"/>
              </a:rPr>
              <a:t>There is no optimal </a:t>
            </a:r>
            <a:r>
              <a:rPr lang="en-US" b="0" i="0" dirty="0" err="1">
                <a:solidFill>
                  <a:schemeClr val="tx1"/>
                </a:solidFill>
                <a:effectLst/>
                <a:latin typeface="Noto Sans"/>
              </a:rPr>
              <a:t>quantisation</a:t>
            </a:r>
            <a:r>
              <a:rPr lang="en-US" b="0" i="0" dirty="0">
                <a:solidFill>
                  <a:schemeClr val="tx1"/>
                </a:solidFill>
                <a:effectLst/>
                <a:latin typeface="Noto Sans"/>
              </a:rPr>
              <a:t> table for every image, but many camera or image processing companies have worked to develop very good </a:t>
            </a:r>
            <a:r>
              <a:rPr lang="en-US" b="0" i="0" dirty="0" err="1">
                <a:solidFill>
                  <a:schemeClr val="tx1"/>
                </a:solidFill>
                <a:effectLst/>
                <a:latin typeface="Noto Sans"/>
              </a:rPr>
              <a:t>quantisation</a:t>
            </a:r>
            <a:r>
              <a:rPr lang="en-US" b="0" i="0" dirty="0">
                <a:solidFill>
                  <a:schemeClr val="tx1"/>
                </a:solidFill>
                <a:effectLst/>
                <a:latin typeface="Noto Sans"/>
              </a:rPr>
              <a:t> tables.</a:t>
            </a:r>
          </a:p>
          <a:p>
            <a:r>
              <a:rPr lang="en-US" dirty="0">
                <a:solidFill>
                  <a:schemeClr val="tx1"/>
                </a:solidFill>
                <a:latin typeface="Noto Sans"/>
              </a:rPr>
              <a:t>After applying </a:t>
            </a:r>
            <a:r>
              <a:rPr lang="en-US" dirty="0" err="1">
                <a:solidFill>
                  <a:schemeClr val="tx1"/>
                </a:solidFill>
                <a:latin typeface="Noto Sans"/>
              </a:rPr>
              <a:t>Quantisation</a:t>
            </a:r>
            <a:r>
              <a:rPr lang="en-US" dirty="0">
                <a:solidFill>
                  <a:schemeClr val="tx1"/>
                </a:solidFill>
                <a:latin typeface="Noto Sans"/>
              </a:rPr>
              <a:t> </a:t>
            </a:r>
            <a:r>
              <a:rPr lang="en-US" b="0" i="0" dirty="0">
                <a:solidFill>
                  <a:schemeClr val="tx1"/>
                </a:solidFill>
                <a:effectLst/>
                <a:latin typeface="Noto Sans"/>
              </a:rPr>
              <a:t>many zero coefficients.</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29695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136A-578C-4526-9D2E-0FF91E33871C}"/>
              </a:ext>
            </a:extLst>
          </p:cNvPr>
          <p:cNvSpPr>
            <a:spLocks noGrp="1"/>
          </p:cNvSpPr>
          <p:nvPr>
            <p:ph type="title"/>
          </p:nvPr>
        </p:nvSpPr>
        <p:spPr/>
        <p:txBody>
          <a:bodyPr>
            <a:normAutofit/>
          </a:bodyPr>
          <a:lstStyle/>
          <a:p>
            <a:r>
              <a:rPr lang="en-US" sz="6000" b="1" dirty="0" err="1">
                <a:latin typeface="Bahnschrift SemiBold SemiConden" panose="020B0502040204020203" pitchFamily="34" charset="0"/>
              </a:rPr>
              <a:t>Quantisation</a:t>
            </a:r>
            <a:r>
              <a:rPr lang="en-US" sz="6000" dirty="0">
                <a:latin typeface="Bahnschrift SemiBold SemiConden" panose="020B0502040204020203" pitchFamily="34" charset="0"/>
              </a:rPr>
              <a:t>(continued..)</a:t>
            </a:r>
          </a:p>
        </p:txBody>
      </p:sp>
      <p:sp>
        <p:nvSpPr>
          <p:cNvPr id="3" name="Content Placeholder 2">
            <a:extLst>
              <a:ext uri="{FF2B5EF4-FFF2-40B4-BE49-F238E27FC236}">
                <a16:creationId xmlns:a16="http://schemas.microsoft.com/office/drawing/2014/main" id="{9844FED9-8312-4CF9-80FA-762D526A22C4}"/>
              </a:ext>
            </a:extLst>
          </p:cNvPr>
          <p:cNvSpPr>
            <a:spLocks noGrp="1"/>
          </p:cNvSpPr>
          <p:nvPr>
            <p:ph idx="1"/>
          </p:nvPr>
        </p:nvSpPr>
        <p:spPr/>
        <p:txBody>
          <a:bodyPr>
            <a:normAutofit/>
          </a:bodyPr>
          <a:lstStyle/>
          <a:p>
            <a:r>
              <a:rPr lang="en-US" b="0" i="0" dirty="0">
                <a:solidFill>
                  <a:schemeClr val="tx1"/>
                </a:solidFill>
                <a:effectLst/>
                <a:latin typeface="Noto Sans"/>
              </a:rPr>
              <a:t>If we list the coefficients in a zig-zag, starting from the top left corner, we will end up with many zeros in a row. Instead of writing 20 zeros we can store the fact that there are 20 zeros using a method of run-length encoding very similar to the one discussed earlier.</a:t>
            </a:r>
          </a:p>
          <a:p>
            <a:r>
              <a:rPr lang="en-US" dirty="0">
                <a:solidFill>
                  <a:schemeClr val="tx1"/>
                </a:solidFill>
                <a:latin typeface="Noto Sans"/>
              </a:rPr>
              <a:t>And rest of the numbers could be </a:t>
            </a:r>
            <a:r>
              <a:rPr lang="en-US" b="0" i="0" dirty="0">
                <a:solidFill>
                  <a:schemeClr val="tx1"/>
                </a:solidFill>
                <a:effectLst/>
                <a:latin typeface="Noto Sans"/>
              </a:rPr>
              <a:t>converted to bits using Huffman coding.</a:t>
            </a:r>
          </a:p>
          <a:p>
            <a:r>
              <a:rPr lang="en-US" dirty="0">
                <a:solidFill>
                  <a:schemeClr val="tx1"/>
                </a:solidFill>
                <a:latin typeface="Noto Sans"/>
              </a:rPr>
              <a:t>By following above steps we can save a lot of memory.</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169540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D94E8-F62F-4ABE-9F26-066D66BE0DF6}"/>
              </a:ext>
            </a:extLst>
          </p:cNvPr>
          <p:cNvSpPr>
            <a:spLocks noGrp="1"/>
          </p:cNvSpPr>
          <p:nvPr>
            <p:ph type="title"/>
          </p:nvPr>
        </p:nvSpPr>
        <p:spPr>
          <a:xfrm>
            <a:off x="1797666" y="2768600"/>
            <a:ext cx="8596668" cy="1320800"/>
          </a:xfrm>
        </p:spPr>
        <p:txBody>
          <a:bodyPr>
            <a:noAutofit/>
          </a:bodyPr>
          <a:lstStyle/>
          <a:p>
            <a:pPr algn="ctr"/>
            <a:r>
              <a:rPr lang="en-IN" sz="9600" dirty="0">
                <a:latin typeface="Bahnschrift SemiBold SemiConden" panose="020B0502040204020203" pitchFamily="34" charset="0"/>
              </a:rPr>
              <a:t>Thank You</a:t>
            </a:r>
          </a:p>
        </p:txBody>
      </p:sp>
    </p:spTree>
    <p:extLst>
      <p:ext uri="{BB962C8B-B14F-4D97-AF65-F5344CB8AC3E}">
        <p14:creationId xmlns:p14="http://schemas.microsoft.com/office/powerpoint/2010/main" val="1559708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BBB3-6AD2-46EA-BF38-EF4877D153BA}"/>
              </a:ext>
            </a:extLst>
          </p:cNvPr>
          <p:cNvSpPr>
            <a:spLocks noGrp="1"/>
          </p:cNvSpPr>
          <p:nvPr>
            <p:ph type="title"/>
          </p:nvPr>
        </p:nvSpPr>
        <p:spPr>
          <a:xfrm>
            <a:off x="721517" y="636273"/>
            <a:ext cx="10745787" cy="1478570"/>
          </a:xfrm>
        </p:spPr>
        <p:txBody>
          <a:bodyPr>
            <a:noAutofit/>
          </a:bodyPr>
          <a:lstStyle/>
          <a:p>
            <a:pPr algn="ctr"/>
            <a:r>
              <a:rPr lang="en-US" sz="6000" dirty="0">
                <a:latin typeface="Bahnschrift SemiBold SemiConden" panose="020B0502040204020203" pitchFamily="34" charset="0"/>
              </a:rPr>
              <a:t>Types of Compression System</a:t>
            </a:r>
          </a:p>
        </p:txBody>
      </p:sp>
      <p:sp>
        <p:nvSpPr>
          <p:cNvPr id="3" name="Content Placeholder 2">
            <a:extLst>
              <a:ext uri="{FF2B5EF4-FFF2-40B4-BE49-F238E27FC236}">
                <a16:creationId xmlns:a16="http://schemas.microsoft.com/office/drawing/2014/main" id="{394BC0DD-C026-4A35-A476-A14261B2786F}"/>
              </a:ext>
            </a:extLst>
          </p:cNvPr>
          <p:cNvSpPr>
            <a:spLocks noGrp="1"/>
          </p:cNvSpPr>
          <p:nvPr>
            <p:ph idx="1"/>
          </p:nvPr>
        </p:nvSpPr>
        <p:spPr>
          <a:xfrm>
            <a:off x="1008827" y="2400407"/>
            <a:ext cx="10171165" cy="3541714"/>
          </a:xfrm>
        </p:spPr>
        <p:txBody>
          <a:bodyPr>
            <a:noAutofit/>
          </a:bodyPr>
          <a:lstStyle/>
          <a:p>
            <a:r>
              <a:rPr lang="en-US" b="0" i="0" dirty="0">
                <a:effectLst/>
              </a:rPr>
              <a:t>There are two types of compression you can pick when optimizing your images: </a:t>
            </a:r>
          </a:p>
          <a:p>
            <a:pPr lvl="1"/>
            <a:endParaRPr lang="en-US" sz="2400" b="1" i="0" u="none" strike="noStrike" baseline="0" dirty="0"/>
          </a:p>
          <a:p>
            <a:pPr lvl="1">
              <a:buFont typeface="Wingdings" panose="05000000000000000000" pitchFamily="2" charset="2"/>
              <a:buChar char="§"/>
            </a:pPr>
            <a:r>
              <a:rPr lang="en-US" sz="2200" b="1" i="0" u="none" strike="noStrike" baseline="0" dirty="0"/>
              <a:t>Lossy compression </a:t>
            </a:r>
            <a:r>
              <a:rPr lang="en-US" sz="2200" b="0" i="0" u="none" strike="noStrike" baseline="0" dirty="0"/>
              <a:t>techniques can be used in image where some of the finer details in the image can be sacrificed for the sake of saving a little more </a:t>
            </a:r>
            <a:r>
              <a:rPr lang="en-IN" sz="2200" b="0" i="0" u="none" strike="noStrike" baseline="0" dirty="0"/>
              <a:t>bandwidth or storage space.</a:t>
            </a:r>
          </a:p>
          <a:p>
            <a:pPr lvl="1">
              <a:buFont typeface="Wingdings" panose="05000000000000000000" pitchFamily="2" charset="2"/>
              <a:buChar char="§"/>
            </a:pPr>
            <a:r>
              <a:rPr lang="en-IN" sz="2200" b="1" i="0" u="none" strike="noStrike" baseline="0" dirty="0"/>
              <a:t>Lossless Compression System </a:t>
            </a:r>
            <a:r>
              <a:rPr lang="en-US" sz="2200" b="0" i="0" u="none" strike="noStrike" baseline="0" dirty="0"/>
              <a:t>aims at minimizing the bit rate of the compressed output without any distortion of the image. The decompressed bit-stream is identical to original </a:t>
            </a:r>
            <a:r>
              <a:rPr lang="en-IN" sz="2200" b="0" i="0" u="none" strike="noStrike" baseline="0" dirty="0"/>
              <a:t>bitstream.</a:t>
            </a:r>
            <a:endParaRPr lang="en-US" sz="2200" dirty="0"/>
          </a:p>
        </p:txBody>
      </p:sp>
    </p:spTree>
    <p:extLst>
      <p:ext uri="{BB962C8B-B14F-4D97-AF65-F5344CB8AC3E}">
        <p14:creationId xmlns:p14="http://schemas.microsoft.com/office/powerpoint/2010/main" val="3947038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9B859-60E9-40D2-8DF0-2EA280A0233E}"/>
              </a:ext>
            </a:extLst>
          </p:cNvPr>
          <p:cNvSpPr>
            <a:spLocks noGrp="1"/>
          </p:cNvSpPr>
          <p:nvPr>
            <p:ph type="title"/>
          </p:nvPr>
        </p:nvSpPr>
        <p:spPr>
          <a:xfrm>
            <a:off x="665130" y="232544"/>
            <a:ext cx="11159926" cy="1159956"/>
          </a:xfrm>
        </p:spPr>
        <p:txBody>
          <a:bodyPr>
            <a:noAutofit/>
          </a:bodyPr>
          <a:lstStyle/>
          <a:p>
            <a:pPr algn="ctr"/>
            <a:r>
              <a:rPr lang="en-IN" sz="6000" b="1" i="0" dirty="0">
                <a:effectLst/>
                <a:latin typeface="Bahnschrift SemiBold SemiConden" panose="020B0502040204020203" pitchFamily="34" charset="0"/>
              </a:rPr>
              <a:t>Advantages And Disadvantages</a:t>
            </a:r>
            <a:endParaRPr lang="en-IN" sz="6000" b="1"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16B57E34-E35A-474B-8ECC-06BB2A3C12CE}"/>
              </a:ext>
            </a:extLst>
          </p:cNvPr>
          <p:cNvSpPr>
            <a:spLocks noGrp="1"/>
          </p:cNvSpPr>
          <p:nvPr>
            <p:ph idx="1"/>
          </p:nvPr>
        </p:nvSpPr>
        <p:spPr>
          <a:xfrm>
            <a:off x="1069848" y="1552575"/>
            <a:ext cx="10058400" cy="4928123"/>
          </a:xfrm>
        </p:spPr>
        <p:txBody>
          <a:bodyPr vert="horz" lIns="91440" tIns="45720" rIns="91440" bIns="45720" rtlCol="0" anchor="t">
            <a:normAutofit/>
          </a:bodyPr>
          <a:lstStyle/>
          <a:p>
            <a:r>
              <a:rPr lang="en-US" sz="2600" b="1" i="0" dirty="0">
                <a:effectLst/>
              </a:rPr>
              <a:t>Lossy compression:</a:t>
            </a:r>
          </a:p>
          <a:p>
            <a:pPr lvl="1"/>
            <a:r>
              <a:rPr lang="en-US" sz="2100" u="sng" dirty="0"/>
              <a:t>Benefit</a:t>
            </a:r>
            <a:r>
              <a:rPr lang="en-US" sz="2100" dirty="0"/>
              <a:t>:</a:t>
            </a:r>
            <a:r>
              <a:rPr lang="en-US" sz="2100" b="0" i="0" dirty="0">
                <a:effectLst/>
              </a:rPr>
              <a:t> It significantly reduces the size of the image file. </a:t>
            </a:r>
          </a:p>
          <a:p>
            <a:pPr lvl="1"/>
            <a:r>
              <a:rPr lang="en-US" sz="2100" b="0" u="sng" dirty="0">
                <a:effectLst/>
              </a:rPr>
              <a:t>Trade-off</a:t>
            </a:r>
            <a:r>
              <a:rPr lang="en-US" sz="2100" b="0" i="0" dirty="0">
                <a:effectLst/>
              </a:rPr>
              <a:t>: Reduction </a:t>
            </a:r>
            <a:r>
              <a:rPr lang="en-US" sz="2100" dirty="0"/>
              <a:t>in size</a:t>
            </a:r>
            <a:r>
              <a:rPr lang="en-US" sz="2100" b="0" i="0" dirty="0">
                <a:effectLst/>
              </a:rPr>
              <a:t> is achieved with a loss of quality.  </a:t>
            </a:r>
            <a:endParaRPr lang="en-US" sz="2100" dirty="0"/>
          </a:p>
          <a:p>
            <a:r>
              <a:rPr lang="en-US" sz="2600" b="1" i="0" dirty="0">
                <a:effectLst/>
              </a:rPr>
              <a:t>Lossless compression:</a:t>
            </a:r>
          </a:p>
          <a:p>
            <a:pPr lvl="1"/>
            <a:r>
              <a:rPr lang="en-US" sz="2100" u="sng" dirty="0"/>
              <a:t>Benefit</a:t>
            </a:r>
            <a:r>
              <a:rPr lang="en-US" sz="2100" dirty="0"/>
              <a:t>: I</a:t>
            </a:r>
            <a:r>
              <a:rPr lang="en-US" sz="2100" i="0" dirty="0">
                <a:effectLst/>
              </a:rPr>
              <a:t>t allows you to retain the quality of your images while reducing their file size. </a:t>
            </a:r>
          </a:p>
          <a:p>
            <a:pPr lvl="1"/>
            <a:r>
              <a:rPr lang="en-US" sz="2100" u="sng" dirty="0">
                <a:effectLst/>
              </a:rPr>
              <a:t>Trade-off</a:t>
            </a:r>
            <a:r>
              <a:rPr lang="en-US" sz="2100" i="0" dirty="0">
                <a:effectLst/>
              </a:rPr>
              <a:t>: You will have larger files. So you will need to find other ways to optimize performance</a:t>
            </a:r>
            <a:endParaRPr lang="en-US" sz="2100"/>
          </a:p>
          <a:p>
            <a:r>
              <a:rPr lang="en-US" sz="2200" i="0" dirty="0">
                <a:effectLst/>
              </a:rPr>
              <a:t>In comparing how much compression one algorithm achieves verses another, many people talk about a compression ratio. A higher compression ratio indicates that one </a:t>
            </a:r>
            <a:r>
              <a:rPr lang="en-US" sz="2200" i="0">
                <a:effectLst/>
              </a:rPr>
              <a:t>algorithm removes more redundancy </a:t>
            </a:r>
            <a:r>
              <a:rPr lang="en-US" sz="2200"/>
              <a:t>than</a:t>
            </a:r>
            <a:r>
              <a:rPr lang="en-US" sz="2200" i="0">
                <a:effectLst/>
              </a:rPr>
              <a:t> another (and thus is more efficient).</a:t>
            </a:r>
            <a:endParaRPr lang="en-US" sz="2200" b="1" i="0">
              <a:effectLst/>
            </a:endParaRPr>
          </a:p>
        </p:txBody>
      </p:sp>
    </p:spTree>
    <p:extLst>
      <p:ext uri="{BB962C8B-B14F-4D97-AF65-F5344CB8AC3E}">
        <p14:creationId xmlns:p14="http://schemas.microsoft.com/office/powerpoint/2010/main" val="858746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1152</TotalTime>
  <Words>4466</Words>
  <Application>Microsoft Office PowerPoint</Application>
  <PresentationFormat>Widescreen</PresentationFormat>
  <Paragraphs>370</Paragraphs>
  <Slides>79</Slides>
  <Notes>0</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Circuit</vt:lpstr>
      <vt:lpstr>IMAGE COMPRESSION USING MATLAB</vt:lpstr>
      <vt:lpstr>Overview</vt:lpstr>
      <vt:lpstr>Objectives</vt:lpstr>
      <vt:lpstr>What is an Image?</vt:lpstr>
      <vt:lpstr>Color Image</vt:lpstr>
      <vt:lpstr>Why need of image compression</vt:lpstr>
      <vt:lpstr>Image Compression</vt:lpstr>
      <vt:lpstr>Types of Compression System</vt:lpstr>
      <vt:lpstr>Advantages And Disadvantages</vt:lpstr>
      <vt:lpstr>Types of image</vt:lpstr>
      <vt:lpstr>PowerPoint Presentation</vt:lpstr>
      <vt:lpstr>Representation</vt:lpstr>
      <vt:lpstr>JPEG</vt:lpstr>
      <vt:lpstr>tiff</vt:lpstr>
      <vt:lpstr>PNG</vt:lpstr>
      <vt:lpstr>PowerPoint Presentation</vt:lpstr>
      <vt:lpstr>IMAGE COMPRESSION MODEL</vt:lpstr>
      <vt:lpstr>Components of Typical Image Transmission</vt:lpstr>
      <vt:lpstr>TECHNIQUES USED FOR IMAGE COMPRESSION</vt:lpstr>
      <vt:lpstr>Image Compression Model</vt:lpstr>
      <vt:lpstr>PowerPoint Presentation</vt:lpstr>
      <vt:lpstr>Components of Typical Image/Video Transmission</vt:lpstr>
      <vt:lpstr>The Encoding or Compression Process</vt:lpstr>
      <vt:lpstr>PowerPoint Presentation</vt:lpstr>
      <vt:lpstr>The Decoding or Decompression Process</vt:lpstr>
      <vt:lpstr>Image Compression Algorithms:</vt:lpstr>
      <vt:lpstr>Image Compression Algorithms:</vt:lpstr>
      <vt:lpstr>Various Lossy Compression Methods are:</vt:lpstr>
      <vt:lpstr>Various Loss-Less Compression Method</vt:lpstr>
      <vt:lpstr>Steps involved in Compressing and Decompressing of Image </vt:lpstr>
      <vt:lpstr>Image compression using WAVELETS </vt:lpstr>
      <vt:lpstr>PowerPoint Presentation</vt:lpstr>
      <vt:lpstr>PowerPoint Presentation</vt:lpstr>
      <vt:lpstr>PowerPoint Presentation</vt:lpstr>
      <vt:lpstr>PowerPoint Presentation</vt:lpstr>
      <vt:lpstr>PowerPoint Presentation</vt:lpstr>
      <vt:lpstr>Illustrating CWT</vt:lpstr>
      <vt:lpstr>Illustrating CWT </vt:lpstr>
      <vt:lpstr>Illustrating CWT </vt:lpstr>
      <vt:lpstr>Visualize CTW Transform</vt:lpstr>
      <vt:lpstr>Discrete Wavelet Transform (DWT)</vt:lpstr>
      <vt:lpstr>PowerPoint Presentation</vt:lpstr>
      <vt:lpstr>PowerPoint Presentation</vt:lpstr>
      <vt:lpstr>PowerPoint Presentation</vt:lpstr>
      <vt:lpstr>PowerPoint Presentation</vt:lpstr>
      <vt:lpstr>WAVELET RECONSTRUCTION</vt:lpstr>
      <vt:lpstr>PowerPoint Presentation</vt:lpstr>
      <vt:lpstr>Image compression using DCT</vt:lpstr>
      <vt:lpstr>What is DCT?</vt:lpstr>
      <vt:lpstr>DCT-(continued..)</vt:lpstr>
      <vt:lpstr>DCT-(continued)</vt:lpstr>
      <vt:lpstr>Various Applications of DCT- </vt:lpstr>
      <vt:lpstr>Issues With DCT -</vt:lpstr>
      <vt:lpstr>Issues With DCT -(Continued)</vt:lpstr>
      <vt:lpstr>2D-FDCT (2Dimensional Forward DCT)</vt:lpstr>
      <vt:lpstr>2D DCT Basis Functions</vt:lpstr>
      <vt:lpstr>Basis Functions-(Continued)</vt:lpstr>
      <vt:lpstr>DCT basis functions</vt:lpstr>
      <vt:lpstr>Computing DCT of an Image </vt:lpstr>
      <vt:lpstr>Transformation matrix approach(continued)</vt:lpstr>
      <vt:lpstr>Transformation matrix approach(continued)</vt:lpstr>
      <vt:lpstr>FFT based approach -</vt:lpstr>
      <vt:lpstr>PowerPoint Presentation</vt:lpstr>
      <vt:lpstr>Visualizing DCT - </vt:lpstr>
      <vt:lpstr>PowerPoint Presentation</vt:lpstr>
      <vt:lpstr>8*8 JPEG pixel groups </vt:lpstr>
      <vt:lpstr>Removing High Frequency data - </vt:lpstr>
      <vt:lpstr>Quantization - (After DCT )</vt:lpstr>
      <vt:lpstr>Quantization (continued)</vt:lpstr>
      <vt:lpstr>PowerPoint Presentation</vt:lpstr>
      <vt:lpstr>Conclusion</vt:lpstr>
      <vt:lpstr>RLE(Run length Encoding)</vt:lpstr>
      <vt:lpstr>RLE decompression</vt:lpstr>
      <vt:lpstr>Bit compression(Huffman coding)</vt:lpstr>
      <vt:lpstr>Bit compression (continued..)</vt:lpstr>
      <vt:lpstr>Lossy Compression</vt:lpstr>
      <vt:lpstr>Quantisation</vt:lpstr>
      <vt:lpstr>Quantisation(continued..)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LOSSLESS IMAGE  COMPRESSION USING MATLAB</dc:title>
  <dc:creator>DELL</dc:creator>
  <cp:lastModifiedBy>Sonthwal Rohan</cp:lastModifiedBy>
  <cp:revision>67</cp:revision>
  <dcterms:created xsi:type="dcterms:W3CDTF">2021-06-02T13:31:33Z</dcterms:created>
  <dcterms:modified xsi:type="dcterms:W3CDTF">2021-06-09T05:51:03Z</dcterms:modified>
</cp:coreProperties>
</file>